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3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3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charts/chart2.xml" ContentType="application/vnd.openxmlformats-officedocument.drawingml.chart+xml"/>
  <Override PartName="/ppt/charts/chart1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handoutMasters/handoutMaster1.xml" ContentType="application/vnd.openxmlformats-officedocument.presentationml.handoutMaster+xml"/>
  <Override PartName="/ppt/charts/chart4.xml" ContentType="application/vnd.openxmlformats-officedocument.drawingml.chart+xml"/>
  <Override PartName="/ppt/charts/chart3.xml" ContentType="application/vnd.openxmlformats-officedocument.drawingml.chart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269" r:id="rId4"/>
    <p:sldId id="268" r:id="rId5"/>
    <p:sldId id="261" r:id="rId6"/>
    <p:sldId id="262" r:id="rId7"/>
    <p:sldId id="300" r:id="rId8"/>
    <p:sldId id="301" r:id="rId9"/>
    <p:sldId id="302" r:id="rId10"/>
    <p:sldId id="303" r:id="rId11"/>
    <p:sldId id="304" r:id="rId12"/>
    <p:sldId id="305" r:id="rId13"/>
    <p:sldId id="270" r:id="rId14"/>
    <p:sldId id="259" r:id="rId15"/>
    <p:sldId id="271" r:id="rId16"/>
    <p:sldId id="26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9" r:id="rId36"/>
    <p:sldId id="291" r:id="rId37"/>
    <p:sldId id="292" r:id="rId38"/>
    <p:sldId id="293" r:id="rId39"/>
    <p:sldId id="294" r:id="rId40"/>
    <p:sldId id="297" r:id="rId4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50" Type="http://schemas.openxmlformats.org/officeDocument/2006/relationships/customXml" Target="../customXml/item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900" baseline="0"/>
            </a:pPr>
            <a:r>
              <a:rPr lang="en-US" sz="1900" baseline="0" dirty="0" smtClean="0"/>
              <a:t>All State Total: $2.6 Trillion</a:t>
            </a:r>
            <a:endParaRPr lang="en-US" sz="1900" baseline="0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United States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rgbClr val="C00000"/>
              </a:solidFill>
            </c:spPr>
          </c:dPt>
          <c:dPt>
            <c:idx val="4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Lbls>
            <c:dLbl>
              <c:idx val="0"/>
              <c:spPr>
                <a:solidFill>
                  <a:schemeClr val="bg1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2353959292824246"/>
                  <c:y val="2.3314375305321764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198926608230575"/>
                  <c:y val="4.794670217144948E-2"/>
                </c:manualLayout>
              </c:layout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ln>
                <a:noFill/>
              </a:ln>
            </c:spPr>
            <c:txPr>
              <a:bodyPr/>
              <a:lstStyle/>
              <a:p>
                <a:pPr>
                  <a:defRPr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Sheet1!$A$2:$A$7</c:f>
              <c:strCache>
                <c:ptCount val="6"/>
                <c:pt idx="0">
                  <c:v>Education</c:v>
                </c:pt>
                <c:pt idx="1">
                  <c:v>Social Services/Welfare</c:v>
                </c:pt>
                <c:pt idx="2">
                  <c:v>Public Safety</c:v>
                </c:pt>
                <c:pt idx="3">
                  <c:v>Environment/Housing</c:v>
                </c:pt>
                <c:pt idx="4">
                  <c:v>Transportation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0.33600000000000002</c:v>
                </c:pt>
                <c:pt idx="1">
                  <c:v>0.29199999999999998</c:v>
                </c:pt>
                <c:pt idx="2">
                  <c:v>8.7999999999999995E-2</c:v>
                </c:pt>
                <c:pt idx="3">
                  <c:v>7.3999999999999996E-2</c:v>
                </c:pt>
                <c:pt idx="4">
                  <c:v>7.0999999999999994E-2</c:v>
                </c:pt>
                <c:pt idx="5">
                  <c:v>0.13900000000000001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dirty="0" smtClean="0"/>
              <a:t>West Virginia: $14.7 Billion</a:t>
            </a:r>
            <a:endParaRPr lang="en-US" sz="1800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West Virginia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rgbClr val="C00000"/>
              </a:solidFill>
            </c:spPr>
          </c:dPt>
          <c:dPt>
            <c:idx val="4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Lbls>
            <c:dLbl>
              <c:idx val="0"/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b="1" baseline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b="1" baseline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Sheet1!$A$2:$A$7</c:f>
              <c:strCache>
                <c:ptCount val="6"/>
                <c:pt idx="0">
                  <c:v>Education</c:v>
                </c:pt>
                <c:pt idx="1">
                  <c:v>Social Services/Welfare</c:v>
                </c:pt>
                <c:pt idx="2">
                  <c:v>Public Safety</c:v>
                </c:pt>
                <c:pt idx="3">
                  <c:v>Environment/Housing</c:v>
                </c:pt>
                <c:pt idx="4">
                  <c:v>Transportation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0.376</c:v>
                </c:pt>
                <c:pt idx="1">
                  <c:v>0.28999999999999998</c:v>
                </c:pt>
                <c:pt idx="2">
                  <c:v>6.2E-2</c:v>
                </c:pt>
                <c:pt idx="3">
                  <c:v>5.6000000000000001E-2</c:v>
                </c:pt>
                <c:pt idx="4">
                  <c:v>8.5999999999999993E-2</c:v>
                </c:pt>
                <c:pt idx="5">
                  <c:v>0.13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37343248760572"/>
          <c:y val="0.13677354410542023"/>
          <c:w val="0.87810804899387573"/>
          <c:h val="0.7588791600815119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States</c:v>
                </c:pt>
              </c:strCache>
            </c:strRef>
          </c:tx>
          <c:spPr>
            <a:ln w="38100"/>
          </c:spPr>
          <c:marker>
            <c:spPr>
              <a:ln w="38100"/>
            </c:spPr>
          </c:marker>
          <c:dLbls>
            <c:dLbl>
              <c:idx val="0"/>
              <c:layout>
                <c:manualLayout>
                  <c:x val="-1.0802469135802469E-2"/>
                  <c:y val="-3.0866359269839369E-2"/>
                </c:manualLayout>
              </c:layout>
              <c:spPr>
                <a:ln>
                  <a:solidFill>
                    <a:schemeClr val="accent1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1728395061728392E-3"/>
                  <c:y val="-3.9284457252522831E-2"/>
                </c:manualLayout>
              </c:layout>
              <c:spPr>
                <a:ln>
                  <a:solidFill>
                    <a:schemeClr val="accent1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5432098765432098E-3"/>
                  <c:y val="-4.2090489913417323E-2"/>
                </c:manualLayout>
              </c:layout>
              <c:spPr>
                <a:ln>
                  <a:solidFill>
                    <a:schemeClr val="accent1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432098765432098E-3"/>
                  <c:y val="-2.5254293948050392E-2"/>
                </c:manualLayout>
              </c:layout>
              <c:spPr>
                <a:ln>
                  <a:solidFill>
                    <a:schemeClr val="accent1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0864197530864196E-3"/>
                  <c:y val="7.2956849183256692E-2"/>
                </c:manualLayout>
              </c:layout>
              <c:spPr>
                <a:ln>
                  <a:solidFill>
                    <a:schemeClr val="accent1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9.2592592592592587E-3"/>
                  <c:y val="-3.3672391930733854E-2"/>
                </c:manualLayout>
              </c:layout>
              <c:spPr>
                <a:ln>
                  <a:solidFill>
                    <a:schemeClr val="accent1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spPr>
                <a:ln>
                  <a:solidFill>
                    <a:schemeClr val="accent1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Lowest 20%</c:v>
                </c:pt>
                <c:pt idx="1">
                  <c:v>Second 20%</c:v>
                </c:pt>
                <c:pt idx="2">
                  <c:v>Middle 20%</c:v>
                </c:pt>
                <c:pt idx="3">
                  <c:v>Fourth 20%</c:v>
                </c:pt>
                <c:pt idx="4">
                  <c:v>Next 15%</c:v>
                </c:pt>
                <c:pt idx="5">
                  <c:v>Next 4%</c:v>
                </c:pt>
                <c:pt idx="6">
                  <c:v>Top 1%</c:v>
                </c:pt>
              </c:strCache>
            </c:strRef>
          </c:cat>
          <c:val>
            <c:numRef>
              <c:f>Sheet1!$B$2:$B$8</c:f>
              <c:numCache>
                <c:formatCode>0.0%</c:formatCode>
                <c:ptCount val="7"/>
                <c:pt idx="0">
                  <c:v>0.109</c:v>
                </c:pt>
                <c:pt idx="1">
                  <c:v>9.9000000000000005E-2</c:v>
                </c:pt>
                <c:pt idx="2">
                  <c:v>9.4E-2</c:v>
                </c:pt>
                <c:pt idx="3">
                  <c:v>8.6999999999999994E-2</c:v>
                </c:pt>
                <c:pt idx="4">
                  <c:v>7.6999999999999999E-2</c:v>
                </c:pt>
                <c:pt idx="5">
                  <c:v>7.0000000000000007E-2</c:v>
                </c:pt>
                <c:pt idx="6">
                  <c:v>5.3999999999999999E-2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West Virginia</c:v>
                </c:pt>
              </c:strCache>
            </c:strRef>
          </c:tx>
          <c:spPr>
            <a:ln w="38100"/>
          </c:spPr>
          <c:marker>
            <c:spPr>
              <a:ln w="38100"/>
            </c:spPr>
          </c:marker>
          <c:dLbls>
            <c:dLbl>
              <c:idx val="0"/>
              <c:layout>
                <c:manualLayout>
                  <c:x val="-1.0802469135802469E-2"/>
                  <c:y val="8.13749471659401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1728395061728392E-3"/>
                  <c:y val="7.015081652236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0061728395061727E-2"/>
                  <c:y val="8.13749471659401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4691358024691357E-2"/>
                  <c:y val="7.015081652236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0864197530864196E-2"/>
                  <c:y val="-7.0151037469815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6975308641975308E-2"/>
                  <c:y val="7.2956849183256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ln>
                <a:solidFill>
                  <a:srgbClr val="C00000"/>
                </a:solidFill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Lowest 20%</c:v>
                </c:pt>
                <c:pt idx="1">
                  <c:v>Second 20%</c:v>
                </c:pt>
                <c:pt idx="2">
                  <c:v>Middle 20%</c:v>
                </c:pt>
                <c:pt idx="3">
                  <c:v>Fourth 20%</c:v>
                </c:pt>
                <c:pt idx="4">
                  <c:v>Next 15%</c:v>
                </c:pt>
                <c:pt idx="5">
                  <c:v>Next 4%</c:v>
                </c:pt>
                <c:pt idx="6">
                  <c:v>Top 1%</c:v>
                </c:pt>
              </c:strCache>
            </c:strRef>
          </c:cat>
          <c:val>
            <c:numRef>
              <c:f>Sheet1!$C$2:$C$8</c:f>
              <c:numCache>
                <c:formatCode>0.0%</c:formatCode>
                <c:ptCount val="7"/>
                <c:pt idx="0">
                  <c:v>8.6999999999999994E-2</c:v>
                </c:pt>
                <c:pt idx="1">
                  <c:v>8.5999999999999993E-2</c:v>
                </c:pt>
                <c:pt idx="2">
                  <c:v>0.09</c:v>
                </c:pt>
                <c:pt idx="3">
                  <c:v>8.5999999999999993E-2</c:v>
                </c:pt>
                <c:pt idx="4">
                  <c:v>8.2000000000000003E-2</c:v>
                </c:pt>
                <c:pt idx="5">
                  <c:v>6.6000000000000003E-2</c:v>
                </c:pt>
                <c:pt idx="6">
                  <c:v>6.5000000000000002E-2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100584"/>
        <c:axId val="212100976"/>
      </c:lineChart>
      <c:catAx>
        <c:axId val="2121005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2100976"/>
        <c:crosses val="autoZero"/>
        <c:auto val="1"/>
        <c:lblAlgn val="ctr"/>
        <c:lblOffset val="100"/>
        <c:noMultiLvlLbl val="0"/>
      </c:catAx>
      <c:valAx>
        <c:axId val="212100976"/>
        <c:scaling>
          <c:orientation val="minMax"/>
          <c:min val="4.5000000000000012E-2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600"/>
                </a:pPr>
                <a:r>
                  <a:rPr lang="en-US" sz="1600" dirty="0" smtClean="0"/>
                  <a:t>Effective</a:t>
                </a:r>
                <a:r>
                  <a:rPr lang="en-US" sz="1600" baseline="0" dirty="0" smtClean="0"/>
                  <a:t> Tax Rate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"/>
              <c:y val="1.3762816885599495E-3"/>
            </c:manualLayout>
          </c:layout>
          <c:overlay val="0"/>
        </c:title>
        <c:numFmt formatCode="0.0%" sourceLinked="1"/>
        <c:majorTickMark val="out"/>
        <c:minorTickMark val="none"/>
        <c:tickLblPos val="nextTo"/>
        <c:crossAx val="21210058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7352945465150191"/>
          <c:y val="1.6836195965366927E-2"/>
          <c:w val="0.65294109069699624"/>
          <c:h val="0.1178825368214455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37343248760572"/>
          <c:y val="0.13677354410542023"/>
          <c:w val="0.87810804899387573"/>
          <c:h val="0.7588791600815119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Alaska</c:v>
                </c:pt>
              </c:strCache>
            </c:strRef>
          </c:tx>
          <c:spPr>
            <a:ln w="38100"/>
          </c:spPr>
          <c:marker>
            <c:spPr>
              <a:ln w="38100"/>
            </c:spPr>
          </c:marker>
          <c:dLbls>
            <c:dLbl>
              <c:idx val="0"/>
              <c:layout>
                <c:manualLayout>
                  <c:x val="-5.0925925925925951E-2"/>
                  <c:y val="7.2956849183256692E-2"/>
                </c:manualLayout>
              </c:layout>
              <c:spPr>
                <a:ln>
                  <a:solidFill>
                    <a:schemeClr val="accent1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6296296296296356E-2"/>
                  <c:y val="7.2956849183256692E-2"/>
                </c:manualLayout>
              </c:layout>
              <c:spPr>
                <a:ln>
                  <a:solidFill>
                    <a:schemeClr val="accent1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8580246913580189E-2"/>
                  <c:y val="7.8568914505045662E-2"/>
                </c:manualLayout>
              </c:layout>
              <c:spPr>
                <a:ln>
                  <a:solidFill>
                    <a:schemeClr val="accent1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5493827160493825E-2"/>
                  <c:y val="7.2956849183256692E-2"/>
                </c:manualLayout>
              </c:layout>
              <c:spPr>
                <a:ln>
                  <a:solidFill>
                    <a:schemeClr val="accent1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0864197530864196E-3"/>
                  <c:y val="7.2956849183256692E-2"/>
                </c:manualLayout>
              </c:layout>
              <c:spPr>
                <a:ln>
                  <a:solidFill>
                    <a:schemeClr val="accent1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0864197530864196E-2"/>
                  <c:y val="7.0150816522362103E-2"/>
                </c:manualLayout>
              </c:layout>
              <c:spPr>
                <a:ln>
                  <a:solidFill>
                    <a:schemeClr val="accent1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2.1604938271604937E-2"/>
                  <c:y val="-9.5405110470412488E-2"/>
                </c:manualLayout>
              </c:layout>
              <c:spPr>
                <a:ln>
                  <a:solidFill>
                    <a:schemeClr val="accent1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Lowest 20%</c:v>
                </c:pt>
                <c:pt idx="1">
                  <c:v>Second 20%</c:v>
                </c:pt>
                <c:pt idx="2">
                  <c:v>Middle 20%</c:v>
                </c:pt>
                <c:pt idx="3">
                  <c:v>Fourth 20%</c:v>
                </c:pt>
                <c:pt idx="4">
                  <c:v>Next 15%</c:v>
                </c:pt>
                <c:pt idx="5">
                  <c:v>Next 4%</c:v>
                </c:pt>
                <c:pt idx="6">
                  <c:v>Top 1%</c:v>
                </c:pt>
              </c:strCache>
            </c:strRef>
          </c:cat>
          <c:val>
            <c:numRef>
              <c:f>Sheet1!$B$2:$B$8</c:f>
              <c:numCache>
                <c:formatCode>0.0%</c:formatCode>
                <c:ptCount val="7"/>
                <c:pt idx="0">
                  <c:v>7.0000000000000007E-2</c:v>
                </c:pt>
                <c:pt idx="1">
                  <c:v>5.0999999999999997E-2</c:v>
                </c:pt>
                <c:pt idx="2">
                  <c:v>4.4999999999999998E-2</c:v>
                </c:pt>
                <c:pt idx="3">
                  <c:v>3.3000000000000002E-2</c:v>
                </c:pt>
                <c:pt idx="4">
                  <c:v>3.1E-2</c:v>
                </c:pt>
                <c:pt idx="5">
                  <c:v>2.4E-2</c:v>
                </c:pt>
                <c:pt idx="6">
                  <c:v>2.5000000000000001E-2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Wyoming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pPr>
              <a:ln w="38100"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1.0802469135802498E-2"/>
                  <c:y val="6.1732718539678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7777777777777835E-2"/>
                  <c:y val="6.45387512005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0864197530864196E-2"/>
                  <c:y val="5.0508587896100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9.2592592592592587E-3"/>
                  <c:y val="6.45387512005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6296296296295166E-3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-5.8926685878784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629629629629743E-3"/>
                  <c:y val="-1.68361959653670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solidFill>
                  <a:schemeClr val="tx1"/>
                </a:solidFill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Sheet1!$A$2:$A$8</c:f>
              <c:strCache>
                <c:ptCount val="7"/>
                <c:pt idx="0">
                  <c:v>Lowest 20%</c:v>
                </c:pt>
                <c:pt idx="1">
                  <c:v>Second 20%</c:v>
                </c:pt>
                <c:pt idx="2">
                  <c:v>Middle 20%</c:v>
                </c:pt>
                <c:pt idx="3">
                  <c:v>Fourth 20%</c:v>
                </c:pt>
                <c:pt idx="4">
                  <c:v>Next 15%</c:v>
                </c:pt>
                <c:pt idx="5">
                  <c:v>Next 4%</c:v>
                </c:pt>
                <c:pt idx="6">
                  <c:v>Top 1%</c:v>
                </c:pt>
              </c:strCache>
            </c:strRef>
          </c:cat>
          <c:val>
            <c:numRef>
              <c:f>Sheet1!$C$2:$C$8</c:f>
              <c:numCache>
                <c:formatCode>0.0%</c:formatCode>
                <c:ptCount val="7"/>
                <c:pt idx="0">
                  <c:v>8.2000000000000003E-2</c:v>
                </c:pt>
                <c:pt idx="1">
                  <c:v>6.9000000000000006E-2</c:v>
                </c:pt>
                <c:pt idx="2">
                  <c:v>5.8999999999999997E-2</c:v>
                </c:pt>
                <c:pt idx="3">
                  <c:v>4.7E-2</c:v>
                </c:pt>
                <c:pt idx="4">
                  <c:v>0.04</c:v>
                </c:pt>
                <c:pt idx="5">
                  <c:v>2.7E-2</c:v>
                </c:pt>
                <c:pt idx="6">
                  <c:v>1.2E-2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West Virginia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pPr>
              <a:ln w="38100"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1.3888888888888888E-2"/>
                  <c:y val="-7.01508165223622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6.1728395061728392E-3"/>
                  <c:y val="7.015081652236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0061728395061727E-2"/>
                  <c:y val="8.13749471659401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4691358024691357E-2"/>
                  <c:y val="7.015081652236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0864197530864196E-2"/>
                  <c:y val="-7.0151037469815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6975308641975308E-2"/>
                  <c:y val="7.2956849183256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ln>
                <a:solidFill>
                  <a:srgbClr val="C00000"/>
                </a:solidFill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Sheet1!$A$2:$A$8</c:f>
              <c:strCache>
                <c:ptCount val="7"/>
                <c:pt idx="0">
                  <c:v>Lowest 20%</c:v>
                </c:pt>
                <c:pt idx="1">
                  <c:v>Second 20%</c:v>
                </c:pt>
                <c:pt idx="2">
                  <c:v>Middle 20%</c:v>
                </c:pt>
                <c:pt idx="3">
                  <c:v>Fourth 20%</c:v>
                </c:pt>
                <c:pt idx="4">
                  <c:v>Next 15%</c:v>
                </c:pt>
                <c:pt idx="5">
                  <c:v>Next 4%</c:v>
                </c:pt>
                <c:pt idx="6">
                  <c:v>Top 1%</c:v>
                </c:pt>
              </c:strCache>
            </c:strRef>
          </c:cat>
          <c:val>
            <c:numRef>
              <c:f>Sheet1!$D$2:$D$8</c:f>
              <c:numCache>
                <c:formatCode>0.0%</c:formatCode>
                <c:ptCount val="7"/>
                <c:pt idx="0">
                  <c:v>8.6999999999999994E-2</c:v>
                </c:pt>
                <c:pt idx="1">
                  <c:v>8.5999999999999993E-2</c:v>
                </c:pt>
                <c:pt idx="2">
                  <c:v>0.09</c:v>
                </c:pt>
                <c:pt idx="3">
                  <c:v>8.5999999999999993E-2</c:v>
                </c:pt>
                <c:pt idx="4">
                  <c:v>8.2000000000000003E-2</c:v>
                </c:pt>
                <c:pt idx="5">
                  <c:v>6.6000000000000003E-2</c:v>
                </c:pt>
                <c:pt idx="6">
                  <c:v>6.5000000000000002E-2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101760"/>
        <c:axId val="212102152"/>
      </c:lineChart>
      <c:catAx>
        <c:axId val="212101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2102152"/>
        <c:crosses val="autoZero"/>
        <c:auto val="1"/>
        <c:lblAlgn val="ctr"/>
        <c:lblOffset val="100"/>
        <c:noMultiLvlLbl val="0"/>
      </c:catAx>
      <c:valAx>
        <c:axId val="212102152"/>
        <c:scaling>
          <c:orientation val="minMax"/>
          <c:min val="1.0000000000000002E-2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600"/>
                </a:pPr>
                <a:r>
                  <a:rPr lang="en-US" sz="1600" dirty="0" smtClean="0"/>
                  <a:t>Effective</a:t>
                </a:r>
                <a:r>
                  <a:rPr lang="en-US" sz="1600" baseline="0" dirty="0" smtClean="0"/>
                  <a:t> Tax Rate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"/>
              <c:y val="1.3762816885599495E-3"/>
            </c:manualLayout>
          </c:layout>
          <c:overlay val="0"/>
        </c:title>
        <c:numFmt formatCode="0.0%" sourceLinked="1"/>
        <c:majorTickMark val="out"/>
        <c:minorTickMark val="none"/>
        <c:tickLblPos val="nextTo"/>
        <c:crossAx val="2121017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7352945465150191"/>
          <c:y val="1.6836195965366927E-2"/>
          <c:w val="0.48665803927286866"/>
          <c:h val="7.108984320022059E-2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37343248760572"/>
          <c:y val="0.13677354410542023"/>
          <c:w val="0.87810804899387573"/>
          <c:h val="0.7588791600815119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Florida</c:v>
                </c:pt>
              </c:strCache>
            </c:strRef>
          </c:tx>
          <c:spPr>
            <a:ln w="38100"/>
          </c:spPr>
          <c:marker>
            <c:spPr>
              <a:ln w="38100"/>
            </c:spPr>
          </c:marker>
          <c:dLbls>
            <c:dLbl>
              <c:idx val="0"/>
              <c:layout>
                <c:manualLayout>
                  <c:x val="-5.0925925925925923E-2"/>
                  <c:y val="-5.3314620556995297E-2"/>
                </c:manualLayout>
              </c:layout>
              <c:spPr>
                <a:ln>
                  <a:solidFill>
                    <a:schemeClr val="accent1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7777777777777776E-2"/>
                  <c:y val="-0.13468956772293542"/>
                </c:manualLayout>
              </c:layout>
              <c:spPr>
                <a:ln>
                  <a:solidFill>
                    <a:schemeClr val="accent1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2345679012345678E-2"/>
                  <c:y val="0.14591369836651338"/>
                </c:manualLayout>
              </c:layout>
              <c:spPr>
                <a:ln>
                  <a:solidFill>
                    <a:schemeClr val="accent1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8.6419753086419748E-2"/>
                  <c:y val="0.16274989433188031"/>
                </c:manualLayout>
              </c:layout>
              <c:spPr>
                <a:ln>
                  <a:solidFill>
                    <a:schemeClr val="accent1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0864197530864196E-3"/>
                  <c:y val="7.2956849183256692E-2"/>
                </c:manualLayout>
              </c:layout>
              <c:spPr>
                <a:ln>
                  <a:solidFill>
                    <a:schemeClr val="accent1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Lowest 20%</c:v>
                </c:pt>
                <c:pt idx="1">
                  <c:v>Second 20%</c:v>
                </c:pt>
                <c:pt idx="2">
                  <c:v>Middle 20%</c:v>
                </c:pt>
                <c:pt idx="3">
                  <c:v>Fourth 20%</c:v>
                </c:pt>
                <c:pt idx="4">
                  <c:v>Next 15%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0.129</c:v>
                </c:pt>
                <c:pt idx="1">
                  <c:v>9.6000000000000002E-2</c:v>
                </c:pt>
                <c:pt idx="2">
                  <c:v>8.5000000000000006E-2</c:v>
                </c:pt>
                <c:pt idx="3">
                  <c:v>6.9000000000000006E-2</c:v>
                </c:pt>
                <c:pt idx="4">
                  <c:v>5.5E-2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Texas</c:v>
                </c:pt>
              </c:strCache>
            </c:strRef>
          </c:tx>
          <c:spPr>
            <a:ln w="38100"/>
          </c:spPr>
          <c:marker>
            <c:spPr>
              <a:ln w="38100"/>
            </c:spPr>
          </c:marker>
          <c:dLbls>
            <c:dLbl>
              <c:idx val="0"/>
              <c:layout>
                <c:manualLayout>
                  <c:x val="-4.6296296296296294E-2"/>
                  <c:y val="0.123465437079357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5493827160493881E-2"/>
                  <c:y val="-0.19081022094082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6.9444444444444503E-2"/>
                  <c:y val="5.33146205569952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2345679012345678E-2"/>
                  <c:y val="9.821114313130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6296296296295166E-3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solidFill>
                  <a:schemeClr val="accent2"/>
                </a:solidFill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Lowest 20%</c:v>
                </c:pt>
                <c:pt idx="1">
                  <c:v>Second 20%</c:v>
                </c:pt>
                <c:pt idx="2">
                  <c:v>Middle 20%</c:v>
                </c:pt>
                <c:pt idx="3">
                  <c:v>Fourth 20%</c:v>
                </c:pt>
                <c:pt idx="4">
                  <c:v>Next 15%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0.125</c:v>
                </c:pt>
                <c:pt idx="1">
                  <c:v>0.104</c:v>
                </c:pt>
                <c:pt idx="2">
                  <c:v>8.6999999999999994E-2</c:v>
                </c:pt>
                <c:pt idx="3">
                  <c:v>7.3999999999999996E-2</c:v>
                </c:pt>
                <c:pt idx="4">
                  <c:v>6.0999999999999999E-2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West Virginia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pPr>
              <a:ln w="38100"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3.8580246913580245E-2"/>
                  <c:y val="5.6120653217889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6.1728395061728392E-3"/>
                  <c:y val="7.015081652236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1604938271604937E-2"/>
                  <c:y val="-6.1732718539678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5493827160493825E-2"/>
                  <c:y val="-8.69870124877291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0864197530864196E-2"/>
                  <c:y val="-7.0151037469815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ln>
                <a:solidFill>
                  <a:srgbClr val="C00000"/>
                </a:solidFill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Lowest 20%</c:v>
                </c:pt>
                <c:pt idx="1">
                  <c:v>Second 20%</c:v>
                </c:pt>
                <c:pt idx="2">
                  <c:v>Middle 20%</c:v>
                </c:pt>
                <c:pt idx="3">
                  <c:v>Fourth 20%</c:v>
                </c:pt>
                <c:pt idx="4">
                  <c:v>Next 15%</c:v>
                </c:pt>
              </c:strCache>
            </c:strRef>
          </c:cat>
          <c:val>
            <c:numRef>
              <c:f>Sheet1!$D$2:$D$6</c:f>
              <c:numCache>
                <c:formatCode>0.0%</c:formatCode>
                <c:ptCount val="5"/>
                <c:pt idx="0">
                  <c:v>8.6999999999999994E-2</c:v>
                </c:pt>
                <c:pt idx="1">
                  <c:v>8.5999999999999993E-2</c:v>
                </c:pt>
                <c:pt idx="2">
                  <c:v>0.09</c:v>
                </c:pt>
                <c:pt idx="3">
                  <c:v>8.5999999999999993E-2</c:v>
                </c:pt>
                <c:pt idx="4">
                  <c:v>8.2000000000000003E-2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372560"/>
        <c:axId val="214372952"/>
      </c:lineChart>
      <c:catAx>
        <c:axId val="214372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4372952"/>
        <c:crosses val="autoZero"/>
        <c:auto val="1"/>
        <c:lblAlgn val="ctr"/>
        <c:lblOffset val="100"/>
        <c:noMultiLvlLbl val="0"/>
      </c:catAx>
      <c:valAx>
        <c:axId val="214372952"/>
        <c:scaling>
          <c:orientation val="minMax"/>
          <c:min val="1.0000000000000002E-2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600"/>
                </a:pPr>
                <a:r>
                  <a:rPr lang="en-US" sz="1600" dirty="0" smtClean="0"/>
                  <a:t>Effective</a:t>
                </a:r>
                <a:r>
                  <a:rPr lang="en-US" sz="1600" baseline="0" dirty="0" smtClean="0"/>
                  <a:t> Tax Rate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"/>
              <c:y val="1.3762816885599495E-3"/>
            </c:manualLayout>
          </c:layout>
          <c:overlay val="0"/>
        </c:title>
        <c:numFmt formatCode="0.0%" sourceLinked="1"/>
        <c:majorTickMark val="out"/>
        <c:minorTickMark val="none"/>
        <c:tickLblPos val="nextTo"/>
        <c:crossAx val="2143725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7352945465150191"/>
          <c:y val="1.6836195965366927E-2"/>
          <c:w val="0.48665803927286866"/>
          <c:h val="7.108984320022059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7200592981432882E-2"/>
          <c:y val="0.12835544612273675"/>
          <c:w val="0.87810804899387573"/>
          <c:h val="0.7588791600815119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Georgia</c:v>
                </c:pt>
              </c:strCache>
            </c:strRef>
          </c:tx>
          <c:spPr>
            <a:ln w="38100"/>
          </c:spPr>
          <c:marker>
            <c:spPr>
              <a:ln w="38100"/>
            </c:spPr>
          </c:marker>
          <c:dLbls>
            <c:dLbl>
              <c:idx val="0"/>
              <c:layout>
                <c:manualLayout>
                  <c:x val="-7.5617283950617301E-2"/>
                  <c:y val="3.9284457252522831E-2"/>
                </c:manualLayout>
              </c:layout>
              <c:spPr>
                <a:ln>
                  <a:solidFill>
                    <a:schemeClr val="accent1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3209876543209937E-2"/>
                  <c:y val="0.14591369836651338"/>
                </c:manualLayout>
              </c:layout>
              <c:spPr>
                <a:ln>
                  <a:solidFill>
                    <a:schemeClr val="accent1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6.1728395061728392E-2"/>
                  <c:y val="-6.1732718539678738E-2"/>
                </c:manualLayout>
              </c:layout>
              <c:spPr>
                <a:ln>
                  <a:solidFill>
                    <a:schemeClr val="accent1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9.2592592592592587E-2"/>
                  <c:y val="9.5405110470412544E-2"/>
                </c:manualLayout>
              </c:layout>
              <c:spPr>
                <a:ln>
                  <a:solidFill>
                    <a:schemeClr val="accent1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8.0246913580246909E-2"/>
                  <c:y val="9.821114313130698E-2"/>
                </c:manualLayout>
              </c:layout>
              <c:spPr>
                <a:ln>
                  <a:solidFill>
                    <a:schemeClr val="accent1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Lowest 20%</c:v>
                </c:pt>
                <c:pt idx="1">
                  <c:v>Second 20%</c:v>
                </c:pt>
                <c:pt idx="2">
                  <c:v>Middle 20%</c:v>
                </c:pt>
                <c:pt idx="3">
                  <c:v>Fourth 20%</c:v>
                </c:pt>
                <c:pt idx="4">
                  <c:v>Next 15%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0.104</c:v>
                </c:pt>
                <c:pt idx="1">
                  <c:v>0.10199999999999999</c:v>
                </c:pt>
                <c:pt idx="2">
                  <c:v>9.4E-2</c:v>
                </c:pt>
                <c:pt idx="3">
                  <c:v>9.1999999999999998E-2</c:v>
                </c:pt>
                <c:pt idx="4">
                  <c:v>7.9000000000000001E-2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Arkansas</c:v>
                </c:pt>
              </c:strCache>
            </c:strRef>
          </c:tx>
          <c:spPr>
            <a:ln w="38100"/>
          </c:spPr>
          <c:marker>
            <c:spPr>
              <a:ln w="38100"/>
            </c:spPr>
          </c:marker>
          <c:dLbls>
            <c:dLbl>
              <c:idx val="0"/>
              <c:layout>
                <c:manualLayout>
                  <c:x val="-9.8765432098765427E-2"/>
                  <c:y val="2.52542939480503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7.0987654320987706E-2"/>
                  <c:y val="-0.115047339096674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0802469135802469E-2"/>
                  <c:y val="-5.0508587896100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6234567901234566E-2"/>
                  <c:y val="-0.120659404418462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4691358024691357E-2"/>
                  <c:y val="-0.17958609029724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solidFill>
                  <a:schemeClr val="accent2"/>
                </a:solidFill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Lowest 20%</c:v>
                </c:pt>
                <c:pt idx="1">
                  <c:v>Second 20%</c:v>
                </c:pt>
                <c:pt idx="2">
                  <c:v>Middle 20%</c:v>
                </c:pt>
                <c:pt idx="3">
                  <c:v>Fourth 20%</c:v>
                </c:pt>
                <c:pt idx="4">
                  <c:v>Next 15%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0.11899999999999999</c:v>
                </c:pt>
                <c:pt idx="1">
                  <c:v>0.12</c:v>
                </c:pt>
                <c:pt idx="2">
                  <c:v>0.114</c:v>
                </c:pt>
                <c:pt idx="3">
                  <c:v>9.8000000000000004E-2</c:v>
                </c:pt>
                <c:pt idx="4">
                  <c:v>8.7999999999999995E-2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Arizona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pPr>
              <a:ln w="38100"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5.2469135802469133E-2"/>
                  <c:y val="-8.13749471659401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0061728395061727E-2"/>
                  <c:y val="-9.5405110470412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1604938271604937E-2"/>
                  <c:y val="8.13749471659401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0061728395061727E-2"/>
                  <c:y val="0.134689567722935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9.2592592592592587E-3"/>
                  <c:y val="0.145913477419059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ln>
                <a:solidFill>
                  <a:srgbClr val="C00000"/>
                </a:solidFill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Lowest 20%</c:v>
                </c:pt>
                <c:pt idx="1">
                  <c:v>Second 20%</c:v>
                </c:pt>
                <c:pt idx="2">
                  <c:v>Middle 20%</c:v>
                </c:pt>
                <c:pt idx="3">
                  <c:v>Fourth 20%</c:v>
                </c:pt>
                <c:pt idx="4">
                  <c:v>Next 15%</c:v>
                </c:pt>
              </c:strCache>
            </c:strRef>
          </c:cat>
          <c:val>
            <c:numRef>
              <c:f>Sheet1!$D$2:$D$6</c:f>
              <c:numCache>
                <c:formatCode>0.0%</c:formatCode>
                <c:ptCount val="5"/>
                <c:pt idx="0">
                  <c:v>0.125</c:v>
                </c:pt>
                <c:pt idx="1">
                  <c:v>0.112</c:v>
                </c:pt>
                <c:pt idx="2">
                  <c:v>9.1999999999999998E-2</c:v>
                </c:pt>
                <c:pt idx="3">
                  <c:v>8.2000000000000003E-2</c:v>
                </c:pt>
                <c:pt idx="4">
                  <c:v>6.9000000000000006E-2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373736"/>
        <c:axId val="214374128"/>
      </c:lineChart>
      <c:catAx>
        <c:axId val="2143737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4374128"/>
        <c:crosses val="autoZero"/>
        <c:auto val="1"/>
        <c:lblAlgn val="ctr"/>
        <c:lblOffset val="100"/>
        <c:noMultiLvlLbl val="0"/>
      </c:catAx>
      <c:valAx>
        <c:axId val="214374128"/>
        <c:scaling>
          <c:orientation val="minMax"/>
          <c:min val="1.0000000000000002E-2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600"/>
                </a:pPr>
                <a:r>
                  <a:rPr lang="en-US" sz="1600" dirty="0" smtClean="0"/>
                  <a:t>Effective</a:t>
                </a:r>
                <a:r>
                  <a:rPr lang="en-US" sz="1600" baseline="0" dirty="0" smtClean="0"/>
                  <a:t> Tax Rate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"/>
              <c:y val="1.3762816885599495E-3"/>
            </c:manualLayout>
          </c:layout>
          <c:overlay val="0"/>
        </c:title>
        <c:numFmt formatCode="0.0%" sourceLinked="1"/>
        <c:majorTickMark val="out"/>
        <c:minorTickMark val="none"/>
        <c:tickLblPos val="nextTo"/>
        <c:crossAx val="21437373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7661587440458831"/>
          <c:y val="8.4180979826834635E-3"/>
          <c:w val="0.48665803927286866"/>
          <c:h val="7.108984320022059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5ACD5D0-2A3B-4253-8AF6-46C12DF22985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223AAC7-35EB-4198-A2C8-6429AAD3D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958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B0ADEFD-506F-4D03-AA11-8DA1EF6C4FE5}" type="datetimeFigureOut">
              <a:rPr lang="en-US" smtClean="0"/>
              <a:t>12/9/2016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4255C39-DAE4-4084-A85F-F354DF355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33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2B8A4-824B-4876-917B-50C4667A77C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209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/>
              <a:t>Turn to expenditures – FY2013 comparing 50 independent 	laboratories of Government</a:t>
            </a:r>
          </a:p>
          <a:p>
            <a:endParaRPr lang="en-US" sz="1600" dirty="0"/>
          </a:p>
          <a:p>
            <a:r>
              <a:rPr lang="en-US" sz="1600" dirty="0"/>
              <a:t>Demand and supply for Gov’t balanced with Price (Tax)</a:t>
            </a:r>
          </a:p>
          <a:p>
            <a:endParaRPr lang="en-US" sz="1600" dirty="0"/>
          </a:p>
          <a:p>
            <a:r>
              <a:rPr lang="en-US" sz="1600" dirty="0"/>
              <a:t>Blue shade (Total) , Green shade (State) and Red shade (Local)</a:t>
            </a:r>
          </a:p>
          <a:p>
            <a:endParaRPr lang="en-US" sz="1600" dirty="0"/>
          </a:p>
          <a:p>
            <a:r>
              <a:rPr lang="en-US" sz="1600" dirty="0"/>
              <a:t>WV ranks 33</a:t>
            </a:r>
            <a:r>
              <a:rPr lang="en-US" sz="1600" baseline="30000" dirty="0"/>
              <a:t>rd</a:t>
            </a:r>
            <a:r>
              <a:rPr lang="en-US" sz="1600" dirty="0"/>
              <a:t> in per capita spending (11</a:t>
            </a:r>
            <a:r>
              <a:rPr lang="en-US" sz="1600" baseline="30000" dirty="0"/>
              <a:t>th</a:t>
            </a:r>
            <a:r>
              <a:rPr lang="en-US" sz="1600" dirty="0"/>
              <a:t> as share of Income)</a:t>
            </a:r>
          </a:p>
          <a:p>
            <a:r>
              <a:rPr lang="en-US" sz="1600" dirty="0"/>
              <a:t>Alaska 1</a:t>
            </a:r>
            <a:r>
              <a:rPr lang="en-US" sz="1600" baseline="30000" dirty="0"/>
              <a:t>st</a:t>
            </a:r>
            <a:r>
              <a:rPr lang="en-US" sz="1600" dirty="0"/>
              <a:t>, Wyoming 3</a:t>
            </a:r>
            <a:r>
              <a:rPr lang="en-US" sz="1600" baseline="30000" dirty="0"/>
              <a:t>rd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Public Welfare – 88% vendor [AK #2]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2B8A4-824B-4876-917B-50C4667A77C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864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86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6921" indent="-291124" defTabSz="94938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493" indent="-232900" defTabSz="94938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291" indent="-232900" defTabSz="94938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088" indent="-232900" defTabSz="94938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1885" indent="-232900" defTabSz="9493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7682" indent="-232900" defTabSz="9493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3479" indent="-232900" defTabSz="9493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59277" indent="-232900" defTabSz="9493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FB5E40-CA14-473B-881B-E97E72E57FA3}" type="slidenum">
              <a:rPr lang="en-US" smtClean="0">
                <a:latin typeface="Calibri" pitchFamily="34" charset="0"/>
              </a:rPr>
              <a:pPr eaLnBrk="1" hangingPunct="1"/>
              <a:t>40</a:t>
            </a:fld>
            <a:endParaRPr 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358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BA1E-6253-4121-9B7C-42D1A9F17E17}" type="datetimeFigureOut">
              <a:rPr lang="en-US" smtClean="0"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ADEC4-BB90-4D3D-94DE-80EFF9FCF1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297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BA1E-6253-4121-9B7C-42D1A9F17E17}" type="datetimeFigureOut">
              <a:rPr lang="en-US" smtClean="0"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ADEC4-BB90-4D3D-94DE-80EFF9FCF1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942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BA1E-6253-4121-9B7C-42D1A9F17E17}" type="datetimeFigureOut">
              <a:rPr lang="en-US" smtClean="0"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ADEC4-BB90-4D3D-94DE-80EFF9FCF1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609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BA1E-6253-4121-9B7C-42D1A9F17E17}" type="datetimeFigureOut">
              <a:rPr lang="en-US" smtClean="0"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ADEC4-BB90-4D3D-94DE-80EFF9FCF1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734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BA1E-6253-4121-9B7C-42D1A9F17E17}" type="datetimeFigureOut">
              <a:rPr lang="en-US" smtClean="0"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ADEC4-BB90-4D3D-94DE-80EFF9FCF1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461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BA1E-6253-4121-9B7C-42D1A9F17E17}" type="datetimeFigureOut">
              <a:rPr lang="en-US" smtClean="0"/>
              <a:t>12/9/2016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ADEC4-BB90-4D3D-94DE-80EFF9FCF1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268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BA1E-6253-4121-9B7C-42D1A9F17E17}" type="datetimeFigureOut">
              <a:rPr lang="en-US" smtClean="0"/>
              <a:t>12/9/2016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ADEC4-BB90-4D3D-94DE-80EFF9FCF1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642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BA1E-6253-4121-9B7C-42D1A9F17E17}" type="datetimeFigureOut">
              <a:rPr lang="en-US" smtClean="0"/>
              <a:t>12/9/2016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ADEC4-BB90-4D3D-94DE-80EFF9FCF1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88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BA1E-6253-4121-9B7C-42D1A9F17E17}" type="datetimeFigureOut">
              <a:rPr lang="en-US" smtClean="0"/>
              <a:t>12/9/2016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ADEC4-BB90-4D3D-94DE-80EFF9FCF1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73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BA1E-6253-4121-9B7C-42D1A9F17E17}" type="datetimeFigureOut">
              <a:rPr lang="en-US" smtClean="0"/>
              <a:t>12/9/2016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ADEC4-BB90-4D3D-94DE-80EFF9FCF1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51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BA1E-6253-4121-9B7C-42D1A9F17E17}" type="datetimeFigureOut">
              <a:rPr lang="en-US" smtClean="0"/>
              <a:t>12/9/2016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ADEC4-BB90-4D3D-94DE-80EFF9FCF1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768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ABA1E-6253-4121-9B7C-42D1A9F17E17}" type="datetimeFigureOut">
              <a:rPr lang="en-US" smtClean="0"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ADEC4-BB90-4D3D-94DE-80EFF9FCF1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101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State &amp; Local Government Finance</a:t>
            </a:r>
            <a:br>
              <a:rPr lang="en-US" sz="4000" b="1" dirty="0" smtClean="0"/>
            </a:br>
            <a:r>
              <a:rPr lang="en-US" sz="4000" b="1" dirty="0" smtClean="0"/>
              <a:t>Comparing the  50 States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400" dirty="0" smtClean="0"/>
              <a:t>F</a:t>
            </a:r>
            <a:r>
              <a:rPr lang="en-US" sz="2400" dirty="0" smtClean="0"/>
              <a:t>iscal Year 2013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000" dirty="0" smtClean="0"/>
              <a:t>Mark Muchow, Deputy Cabinet Secretary</a:t>
            </a:r>
          </a:p>
          <a:p>
            <a:r>
              <a:rPr lang="en-US" sz="2000" dirty="0" smtClean="0"/>
              <a:t>West Virginia Department of Revenue</a:t>
            </a:r>
          </a:p>
          <a:p>
            <a:r>
              <a:rPr lang="en-US" sz="2000" dirty="0" smtClean="0"/>
              <a:t>December 9, </a:t>
            </a:r>
            <a:r>
              <a:rPr lang="en-US" sz="2000" dirty="0" smtClean="0"/>
              <a:t>2016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518139" y="6385968"/>
            <a:ext cx="91440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Calibri Light" panose="020F0302020204030204" pitchFamily="34" charset="0"/>
              </a:rPr>
              <a:t>W E S T  V I R G I N I A    </a:t>
            </a:r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D E P A R T M E N T  O F  R E V E N U E</a:t>
            </a:r>
          </a:p>
          <a:p>
            <a:pPr algn="ctr"/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514476" y="6477000"/>
            <a:ext cx="9153525" cy="636150"/>
            <a:chOff x="0" y="6425625"/>
            <a:chExt cx="9153525" cy="636150"/>
          </a:xfrm>
        </p:grpSpPr>
        <p:sp>
          <p:nvSpPr>
            <p:cNvPr id="6" name="Rectangle 5"/>
            <p:cNvSpPr/>
            <p:nvPr/>
          </p:nvSpPr>
          <p:spPr>
            <a:xfrm>
              <a:off x="0" y="6425625"/>
              <a:ext cx="9153525" cy="43237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525" y="6477000"/>
              <a:ext cx="9144000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Calibri Light" panose="020F0302020204030204" pitchFamily="34" charset="0"/>
                </a:rPr>
                <a:t>W E S T  V I R G I N I A    </a:t>
              </a:r>
              <a:r>
                <a:rPr lang="en-US" sz="16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D E P A R T M E N T  O F  R E V E N U E</a:t>
              </a:r>
            </a:p>
            <a:p>
              <a:pPr algn="ctr"/>
              <a:endParaRPr lang="en-US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462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096" y="204396"/>
            <a:ext cx="10391887" cy="599201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1508614" y="6324597"/>
            <a:ext cx="9153525" cy="646146"/>
            <a:chOff x="0" y="6425625"/>
            <a:chExt cx="9153525" cy="540899"/>
          </a:xfrm>
        </p:grpSpPr>
        <p:sp>
          <p:nvSpPr>
            <p:cNvPr id="4" name="Rectangle 3"/>
            <p:cNvSpPr/>
            <p:nvPr/>
          </p:nvSpPr>
          <p:spPr>
            <a:xfrm>
              <a:off x="0" y="6425625"/>
              <a:ext cx="9153525" cy="43237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9525" y="6477000"/>
              <a:ext cx="9144000" cy="4895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Calibri Light" panose="020F0302020204030204" pitchFamily="34" charset="0"/>
                </a:rPr>
                <a:t>W E S T  V I R G I N I A    </a:t>
              </a:r>
              <a:r>
                <a:rPr lang="en-US" sz="16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D E P A R T M E N T  O F  R E V E N U E</a:t>
              </a:r>
            </a:p>
            <a:p>
              <a:pPr algn="ctr"/>
              <a:endParaRPr lang="en-US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0919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005" y="150807"/>
            <a:ext cx="10703859" cy="604415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1508614" y="6324597"/>
            <a:ext cx="9153525" cy="646146"/>
            <a:chOff x="0" y="6425625"/>
            <a:chExt cx="9153525" cy="540899"/>
          </a:xfrm>
        </p:grpSpPr>
        <p:sp>
          <p:nvSpPr>
            <p:cNvPr id="4" name="Rectangle 3"/>
            <p:cNvSpPr/>
            <p:nvPr/>
          </p:nvSpPr>
          <p:spPr>
            <a:xfrm>
              <a:off x="0" y="6425625"/>
              <a:ext cx="9153525" cy="43237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9525" y="6477000"/>
              <a:ext cx="9144000" cy="4895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Calibri Light" panose="020F0302020204030204" pitchFamily="34" charset="0"/>
                </a:rPr>
                <a:t>W E S T  V I R G I N I A    </a:t>
              </a:r>
              <a:r>
                <a:rPr lang="en-US" sz="16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D E P A R T M E N T  O F  R E V E N U E</a:t>
              </a:r>
            </a:p>
            <a:p>
              <a:pPr algn="ctr"/>
              <a:endParaRPr lang="en-US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5529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429" y="184397"/>
            <a:ext cx="10919012" cy="6010559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1508614" y="6324597"/>
            <a:ext cx="9153525" cy="646146"/>
            <a:chOff x="0" y="6425625"/>
            <a:chExt cx="9153525" cy="540899"/>
          </a:xfrm>
        </p:grpSpPr>
        <p:sp>
          <p:nvSpPr>
            <p:cNvPr id="4" name="Rectangle 3"/>
            <p:cNvSpPr/>
            <p:nvPr/>
          </p:nvSpPr>
          <p:spPr>
            <a:xfrm>
              <a:off x="0" y="6425625"/>
              <a:ext cx="9153525" cy="43237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9525" y="6477000"/>
              <a:ext cx="9144000" cy="4895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Calibri Light" panose="020F0302020204030204" pitchFamily="34" charset="0"/>
                </a:rPr>
                <a:t>W E S T  V I R G I N I A    </a:t>
              </a:r>
              <a:r>
                <a:rPr lang="en-US" sz="16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D E P A R T M E N T  O F  R E V E N U E</a:t>
              </a:r>
            </a:p>
            <a:p>
              <a:pPr algn="ctr"/>
              <a:endParaRPr lang="en-US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6223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38200" y="225912"/>
            <a:ext cx="10515600" cy="9714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Per Capita State &amp; Local Government Expenditures </a:t>
            </a:r>
            <a:br>
              <a:rPr lang="en-US" sz="3600" dirty="0" smtClean="0"/>
            </a:br>
            <a:r>
              <a:rPr lang="en-US" sz="3600" dirty="0" smtClean="0"/>
              <a:t>Compared With Per Capita Income in FY2013</a:t>
            </a:r>
            <a:endParaRPr lang="en-US" sz="3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1259787"/>
              </p:ext>
            </p:extLst>
          </p:nvPr>
        </p:nvGraphicFramePr>
        <p:xfrm>
          <a:off x="838200" y="1440732"/>
          <a:ext cx="10515603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7569"/>
                <a:gridCol w="2056889"/>
                <a:gridCol w="1062829"/>
                <a:gridCol w="1941629"/>
                <a:gridCol w="1027482"/>
                <a:gridCol w="2093259"/>
                <a:gridCol w="1385946"/>
              </a:tblGrid>
              <a:tr h="356096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Expenditures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 Capita Income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Share</a:t>
                      </a:r>
                      <a:r>
                        <a:rPr lang="en-US" baseline="0" dirty="0" smtClean="0"/>
                        <a:t> of Income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/>
                </a:tc>
              </a:tr>
              <a:tr h="3560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AK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$21,371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$51,764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8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41.3%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56096">
                <a:tc>
                  <a:txBody>
                    <a:bodyPr/>
                    <a:lstStyle/>
                    <a:p>
                      <a:r>
                        <a:rPr lang="en-US" dirty="0" smtClean="0"/>
                        <a:t>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$15,831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$53,589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5184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WY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$15,369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$51,973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             29.6%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56096">
                <a:tc>
                  <a:txBody>
                    <a:bodyPr/>
                    <a:lstStyle/>
                    <a:p>
                      <a:r>
                        <a:rPr lang="en-US" dirty="0" smtClean="0"/>
                        <a:t>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$10,329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$45,905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</a:tr>
              <a:tr h="356096">
                <a:tc>
                  <a:txBody>
                    <a:bodyPr/>
                    <a:lstStyle/>
                    <a:p>
                      <a:r>
                        <a:rPr lang="en-US" dirty="0" smtClean="0"/>
                        <a:t>MD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$10,313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$52,812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</a:t>
                      </a:r>
                      <a:endParaRPr lang="en-US" dirty="0"/>
                    </a:p>
                  </a:txBody>
                  <a:tcPr/>
                </a:tc>
              </a:tr>
              <a:tr h="356096">
                <a:tc>
                  <a:txBody>
                    <a:bodyPr/>
                    <a:lstStyle/>
                    <a:p>
                      <a:r>
                        <a:rPr lang="en-US" dirty="0" smtClean="0"/>
                        <a:t>OH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$9,848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$40,539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       24.3%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  <a:tr h="356096">
                <a:tc>
                  <a:txBody>
                    <a:bodyPr/>
                    <a:lstStyle/>
                    <a:p>
                      <a:r>
                        <a:rPr lang="en-US" dirty="0" smtClean="0"/>
                        <a:t>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$9,015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$49,138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18.3%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</a:tr>
              <a:tr h="3560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WV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$8,982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33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$35,269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48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25.5%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11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56096">
                <a:tc>
                  <a:txBody>
                    <a:bodyPr/>
                    <a:lstStyle/>
                    <a:p>
                      <a:r>
                        <a:rPr lang="en-US" dirty="0" smtClean="0"/>
                        <a:t>KY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$8,803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$35,891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       24.5%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  <a:tr h="356096">
                <a:tc>
                  <a:txBody>
                    <a:bodyPr/>
                    <a:lstStyle/>
                    <a:p>
                      <a:r>
                        <a:rPr lang="en-US" dirty="0" smtClean="0"/>
                        <a:t>GA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$7,948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$37,425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       21.2%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</a:tr>
              <a:tr h="356096">
                <a:tc>
                  <a:txBody>
                    <a:bodyPr/>
                    <a:lstStyle/>
                    <a:p>
                      <a:r>
                        <a:rPr lang="en-US" dirty="0" smtClean="0"/>
                        <a:t>AZ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$7,853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$36,756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       21.4%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</a:tr>
              <a:tr h="356096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$7,360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$35,244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       20.9%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1508614" y="6324597"/>
            <a:ext cx="9153525" cy="646146"/>
            <a:chOff x="0" y="6425625"/>
            <a:chExt cx="9153525" cy="540899"/>
          </a:xfrm>
        </p:grpSpPr>
        <p:sp>
          <p:nvSpPr>
            <p:cNvPr id="11" name="Rectangle 10"/>
            <p:cNvSpPr/>
            <p:nvPr/>
          </p:nvSpPr>
          <p:spPr>
            <a:xfrm>
              <a:off x="0" y="6425625"/>
              <a:ext cx="9153525" cy="43237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525" y="6477000"/>
              <a:ext cx="9144000" cy="4895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Calibri Light" panose="020F0302020204030204" pitchFamily="34" charset="0"/>
                </a:rPr>
                <a:t>W E S T  V I R G I N I A    </a:t>
              </a:r>
              <a:r>
                <a:rPr lang="en-US" sz="16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D E P A R T M E N T  O F  R E V E N U E</a:t>
              </a:r>
            </a:p>
            <a:p>
              <a:pPr algn="ctr"/>
              <a:endParaRPr lang="en-US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453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4395"/>
            <a:ext cx="10515600" cy="1021977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Per Capita State Government Expenditures </a:t>
            </a:r>
            <a:br>
              <a:rPr lang="en-US" sz="2800" dirty="0" smtClean="0"/>
            </a:br>
            <a:r>
              <a:rPr lang="en-US" sz="2800" dirty="0" smtClean="0"/>
              <a:t>Compared with Per Capita Local Government Expenditures in FY 2013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302851"/>
              </p:ext>
            </p:extLst>
          </p:nvPr>
        </p:nvGraphicFramePr>
        <p:xfrm>
          <a:off x="1204856" y="1129553"/>
          <a:ext cx="9778702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1177"/>
                <a:gridCol w="2500947"/>
                <a:gridCol w="1900721"/>
                <a:gridCol w="2500947"/>
                <a:gridCol w="1964910"/>
              </a:tblGrid>
              <a:tr h="5621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 Expenditures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Rank 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Local Expenditures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Rank </a:t>
                      </a:r>
                      <a:endParaRPr lang="en-US" dirty="0"/>
                    </a:p>
                  </a:txBody>
                  <a:tcPr/>
                </a:tc>
              </a:tr>
              <a:tr h="3567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AK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$16,704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$4,666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5502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WY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$10,111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$5,258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5502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$9,608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$1,990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</a:t>
                      </a:r>
                      <a:endParaRPr lang="en-US" dirty="0"/>
                    </a:p>
                  </a:txBody>
                  <a:tcPr/>
                </a:tc>
              </a:tr>
              <a:tr h="35502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WV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$7,129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15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$1,853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49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5502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$6,853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$3,476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</a:tr>
              <a:tr h="35502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$6,715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$3,598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35502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$6,604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$3,243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</a:tr>
              <a:tr h="35502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$6,591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$2,211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</a:tr>
              <a:tr h="35502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$5,811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$3,204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35502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$4,738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$3,830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35502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$4,586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$3,362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</a:tr>
              <a:tr h="35502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$4,156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$3,958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1508614" y="6097793"/>
            <a:ext cx="9153525" cy="636494"/>
            <a:chOff x="0" y="6425625"/>
            <a:chExt cx="9153525" cy="540899"/>
          </a:xfrm>
        </p:grpSpPr>
        <p:sp>
          <p:nvSpPr>
            <p:cNvPr id="6" name="Rectangle 5"/>
            <p:cNvSpPr/>
            <p:nvPr/>
          </p:nvSpPr>
          <p:spPr>
            <a:xfrm>
              <a:off x="0" y="6425625"/>
              <a:ext cx="9153525" cy="43237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525" y="6477000"/>
              <a:ext cx="9144000" cy="4895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Calibri Light" panose="020F0302020204030204" pitchFamily="34" charset="0"/>
                </a:rPr>
                <a:t>W E S T  V I R G I N I A    </a:t>
              </a:r>
              <a:r>
                <a:rPr lang="en-US" sz="16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D E P A R T M E N T  O F  R E V E N U E</a:t>
              </a:r>
            </a:p>
            <a:p>
              <a:pPr algn="ctr"/>
              <a:endParaRPr lang="en-US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40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/>
              <a:t>Elementary &amp; Secondary Education Expenditures</a:t>
            </a:r>
            <a:br>
              <a:rPr lang="en-US" sz="3600" b="1" dirty="0" smtClean="0"/>
            </a:br>
            <a:r>
              <a:rPr lang="en-US" sz="2000" b="1" dirty="0" smtClean="0"/>
              <a:t>WV Ranks 13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 Highest in Per Capita Support from State Government</a:t>
            </a:r>
            <a:br>
              <a:rPr lang="en-US" sz="2000" b="1" dirty="0" smtClean="0"/>
            </a:br>
            <a:r>
              <a:rPr lang="en-US" sz="2000" b="1" dirty="0" smtClean="0"/>
              <a:t>WV ranks 37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 Highest in Per Capita Support from Local Revenue Sources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Factors Favoring Lower Cost in West Virginia</a:t>
            </a:r>
            <a:endParaRPr lang="en-US" b="1" dirty="0" smtClean="0"/>
          </a:p>
          <a:p>
            <a:r>
              <a:rPr lang="en-US" sz="2000" dirty="0" smtClean="0"/>
              <a:t>Lower than average share of population under age 18 (20.7% in WV  versus average of  23.7%)</a:t>
            </a:r>
          </a:p>
          <a:p>
            <a:r>
              <a:rPr lang="en-US" sz="2000" dirty="0" smtClean="0"/>
              <a:t>Lower than average cost of living</a:t>
            </a:r>
          </a:p>
          <a:p>
            <a:r>
              <a:rPr lang="en-US" sz="2000" dirty="0" smtClean="0"/>
              <a:t>Lower than average teacher salaries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b="1" u="sng" dirty="0" smtClean="0"/>
              <a:t>Factors Favoring Higher Cost in West Virginia</a:t>
            </a:r>
          </a:p>
          <a:p>
            <a:r>
              <a:rPr lang="en-US" sz="2000" dirty="0" smtClean="0"/>
              <a:t>Teachers’ Retirement System Cost is roughly 10% of State General Budget</a:t>
            </a:r>
          </a:p>
          <a:p>
            <a:r>
              <a:rPr lang="en-US" sz="2000" dirty="0" smtClean="0"/>
              <a:t>Lower than average student- teacher ratio – 90% of national average</a:t>
            </a:r>
          </a:p>
          <a:p>
            <a:r>
              <a:rPr lang="en-US" sz="2000" dirty="0" smtClean="0"/>
              <a:t>Population dispersion with large rural concentration leads to less economies of scale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b="1" dirty="0" smtClean="0"/>
              <a:t>Federal Funding Share:</a:t>
            </a:r>
            <a:r>
              <a:rPr lang="en-US" dirty="0" smtClean="0"/>
              <a:t> 11% in WV versus average of 9.1%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b="1" dirty="0" smtClean="0"/>
              <a:t>Lower than average local participation due to low share of local funding</a:t>
            </a:r>
            <a:endParaRPr lang="en-US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1514476" y="6477000"/>
            <a:ext cx="9153525" cy="636150"/>
            <a:chOff x="0" y="6425625"/>
            <a:chExt cx="9153525" cy="636150"/>
          </a:xfrm>
        </p:grpSpPr>
        <p:sp>
          <p:nvSpPr>
            <p:cNvPr id="5" name="Rectangle 4"/>
            <p:cNvSpPr/>
            <p:nvPr/>
          </p:nvSpPr>
          <p:spPr>
            <a:xfrm>
              <a:off x="0" y="6425625"/>
              <a:ext cx="9153525" cy="43237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525" y="6477000"/>
              <a:ext cx="9144000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Calibri Light" panose="020F0302020204030204" pitchFamily="34" charset="0"/>
                </a:rPr>
                <a:t>W E S T  V I R G I N I A    </a:t>
              </a:r>
              <a:r>
                <a:rPr lang="en-US" sz="16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D E P A R T M E N T  O F  R E V E N U E</a:t>
              </a:r>
            </a:p>
            <a:p>
              <a:pPr algn="ctr"/>
              <a:endParaRPr lang="en-US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760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38200" y="225912"/>
            <a:ext cx="10515600" cy="97147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Per Capita Spending on Education in FY2013</a:t>
            </a:r>
            <a:br>
              <a:rPr lang="en-US" sz="3600" dirty="0" smtClean="0"/>
            </a:br>
            <a:r>
              <a:rPr lang="en-US" sz="2400" dirty="0" smtClean="0"/>
              <a:t>Excludes Federal Funding – Includes K-12, Higher Education &amp; Other Education</a:t>
            </a:r>
            <a:endParaRPr lang="en-US" sz="3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8399630"/>
              </p:ext>
            </p:extLst>
          </p:nvPr>
        </p:nvGraphicFramePr>
        <p:xfrm>
          <a:off x="838200" y="1440732"/>
          <a:ext cx="10515603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7569"/>
                <a:gridCol w="2056889"/>
                <a:gridCol w="1062829"/>
                <a:gridCol w="1941629"/>
                <a:gridCol w="1027482"/>
                <a:gridCol w="2093259"/>
                <a:gridCol w="1385946"/>
              </a:tblGrid>
              <a:tr h="356096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State &amp;</a:t>
                      </a:r>
                      <a:r>
                        <a:rPr lang="en-US" baseline="0" dirty="0" smtClean="0"/>
                        <a:t> Local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Local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/>
                </a:tc>
              </a:tr>
              <a:tr h="3560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AK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$4,957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$3,856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$1,102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17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560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WY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$4,441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$2,649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$1,792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51848">
                <a:tc>
                  <a:txBody>
                    <a:bodyPr/>
                    <a:lstStyle/>
                    <a:p>
                      <a:r>
                        <a:rPr lang="en-US" dirty="0" smtClean="0"/>
                        <a:t>VT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$3,926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$3,777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         $149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</a:tr>
              <a:tr h="356096">
                <a:tc>
                  <a:txBody>
                    <a:bodyPr/>
                    <a:lstStyle/>
                    <a:p>
                      <a:r>
                        <a:rPr lang="en-US" dirty="0" smtClean="0"/>
                        <a:t>MD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$3,131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$1,895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$1,236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356096">
                <a:tc>
                  <a:txBody>
                    <a:bodyPr/>
                    <a:lstStyle/>
                    <a:p>
                      <a:r>
                        <a:rPr lang="en-US" dirty="0" smtClean="0"/>
                        <a:t>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$2,994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$1,743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$1,250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3560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WV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$2,953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18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$2,340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8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               $614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44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56096">
                <a:tc>
                  <a:txBody>
                    <a:bodyPr/>
                    <a:lstStyle/>
                    <a:p>
                      <a:r>
                        <a:rPr lang="en-US" dirty="0" smtClean="0"/>
                        <a:t>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$2,934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$1,584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$1,350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56096">
                <a:tc>
                  <a:txBody>
                    <a:bodyPr/>
                    <a:lstStyle/>
                    <a:p>
                      <a:r>
                        <a:rPr lang="en-US" dirty="0" smtClean="0"/>
                        <a:t>OH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$2,803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$1,703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</a:tr>
              <a:tr h="356096">
                <a:tc>
                  <a:txBody>
                    <a:bodyPr/>
                    <a:lstStyle/>
                    <a:p>
                      <a:r>
                        <a:rPr lang="en-US" dirty="0" smtClean="0"/>
                        <a:t>KY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$2,657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$1,993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         $664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  <a:tr h="356096">
                <a:tc>
                  <a:txBody>
                    <a:bodyPr/>
                    <a:lstStyle/>
                    <a:p>
                      <a:r>
                        <a:rPr lang="en-US" dirty="0" smtClean="0"/>
                        <a:t>NV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$1,975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$1,507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         $468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</a:t>
                      </a:r>
                      <a:endParaRPr lang="en-US" dirty="0"/>
                    </a:p>
                  </a:txBody>
                  <a:tcPr/>
                </a:tc>
              </a:tr>
              <a:tr h="356096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$1,953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$1,478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         $475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</a:tr>
              <a:tr h="356096">
                <a:tc>
                  <a:txBody>
                    <a:bodyPr/>
                    <a:lstStyle/>
                    <a:p>
                      <a:r>
                        <a:rPr lang="en-US" dirty="0" smtClean="0"/>
                        <a:t>FL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$1,936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         $931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1508614" y="6324597"/>
            <a:ext cx="9153525" cy="646146"/>
            <a:chOff x="0" y="6425625"/>
            <a:chExt cx="9153525" cy="540899"/>
          </a:xfrm>
        </p:grpSpPr>
        <p:sp>
          <p:nvSpPr>
            <p:cNvPr id="11" name="Rectangle 10"/>
            <p:cNvSpPr/>
            <p:nvPr/>
          </p:nvSpPr>
          <p:spPr>
            <a:xfrm>
              <a:off x="0" y="6425625"/>
              <a:ext cx="9153525" cy="43237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525" y="6477000"/>
              <a:ext cx="9144000" cy="4895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Calibri Light" panose="020F0302020204030204" pitchFamily="34" charset="0"/>
                </a:rPr>
                <a:t>W E S T  V I R G I N I A    </a:t>
              </a:r>
              <a:r>
                <a:rPr lang="en-US" sz="16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D E P A R T M E N T  O F  R E V E N U E</a:t>
              </a:r>
            </a:p>
            <a:p>
              <a:pPr algn="ctr"/>
              <a:endParaRPr lang="en-US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506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769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Per Capita Spending on Higher Education in FY 2013</a:t>
            </a:r>
            <a:br>
              <a:rPr lang="en-US" sz="3600" dirty="0" smtClean="0"/>
            </a:br>
            <a:r>
              <a:rPr lang="en-US" sz="2000" dirty="0" smtClean="0"/>
              <a:t>WV Ranked 10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Highest in State Support (0% Support from Local Governments in WV)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4465677"/>
              </p:ext>
            </p:extLst>
          </p:nvPr>
        </p:nvGraphicFramePr>
        <p:xfrm>
          <a:off x="913504" y="1072820"/>
          <a:ext cx="10515600" cy="506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9842"/>
                <a:gridCol w="2689412"/>
                <a:gridCol w="2043953"/>
                <a:gridCol w="2689412"/>
                <a:gridCol w="2112981"/>
              </a:tblGrid>
              <a:tr h="3876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 &amp; Local  Higher 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Rank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 Higher 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/>
                </a:tc>
              </a:tr>
              <a:tr h="3876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$1,397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$1397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356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$1,365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$1,365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116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AK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$1,348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$1,326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105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$956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$741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</a:tr>
              <a:tr h="40591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$942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$915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876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WV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$907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$907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76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$863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$863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876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$844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$794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</a:tr>
              <a:tr h="38860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$751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</a:tr>
              <a:tr h="3876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</a:tr>
              <a:tr h="3876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  <a:tr h="3377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1508614" y="6324597"/>
            <a:ext cx="9153525" cy="646146"/>
            <a:chOff x="0" y="6425625"/>
            <a:chExt cx="9153525" cy="540899"/>
          </a:xfrm>
        </p:grpSpPr>
        <p:sp>
          <p:nvSpPr>
            <p:cNvPr id="6" name="Rectangle 5"/>
            <p:cNvSpPr/>
            <p:nvPr/>
          </p:nvSpPr>
          <p:spPr>
            <a:xfrm>
              <a:off x="0" y="6425625"/>
              <a:ext cx="9153525" cy="43237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525" y="6477000"/>
              <a:ext cx="9144000" cy="4895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Calibri Light" panose="020F0302020204030204" pitchFamily="34" charset="0"/>
                </a:rPr>
                <a:t>W E S T  V I R G I N I A    </a:t>
              </a:r>
              <a:r>
                <a:rPr lang="en-US" sz="16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D E P A R T M E N T  O F  R E V E N U E</a:t>
              </a:r>
            </a:p>
            <a:p>
              <a:pPr algn="ctr"/>
              <a:endParaRPr lang="en-US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833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West Virginia Ranks 2</a:t>
            </a:r>
            <a:r>
              <a:rPr lang="en-US" sz="2800" b="1" baseline="30000" dirty="0" smtClean="0"/>
              <a:t>nd</a:t>
            </a:r>
            <a:r>
              <a:rPr lang="en-US" sz="2800" b="1" dirty="0" smtClean="0"/>
              <a:t> Highest in Per Capita Other Education Spending: What is Other Education?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85000" lnSpcReduction="20000"/>
          </a:bodyPr>
          <a:lstStyle/>
          <a:p>
            <a:r>
              <a:rPr lang="en-US" sz="2000" dirty="0" smtClean="0"/>
              <a:t>Alternative Education in Juvenile Facilities &amp; Other Settings</a:t>
            </a:r>
          </a:p>
          <a:p>
            <a:r>
              <a:rPr lang="en-US" sz="2000" dirty="0" smtClean="0"/>
              <a:t>School for Deaf &amp; Blind</a:t>
            </a:r>
          </a:p>
          <a:p>
            <a:r>
              <a:rPr lang="en-US" sz="2000" dirty="0" smtClean="0"/>
              <a:t>Adult Education &amp; Vocational-Rehabilitation Education Not Provided by School Systems </a:t>
            </a:r>
          </a:p>
          <a:p>
            <a:r>
              <a:rPr lang="en-US" sz="2000" dirty="0" smtClean="0"/>
              <a:t>Technical Education Awarding Certificates for Less Than Two Years of College</a:t>
            </a:r>
          </a:p>
          <a:p>
            <a:r>
              <a:rPr lang="en-US" sz="2000" dirty="0" smtClean="0"/>
              <a:t>Under-funded Pension Contribution = Half of WV Total</a:t>
            </a:r>
          </a:p>
          <a:p>
            <a:r>
              <a:rPr lang="en-US" sz="2000" dirty="0" smtClean="0"/>
              <a:t>Other expenditures not allocable between K-12 Education and Higher Education </a:t>
            </a:r>
          </a:p>
          <a:p>
            <a:endParaRPr lang="en-US" sz="900" dirty="0"/>
          </a:p>
          <a:p>
            <a:pPr marL="0" indent="0">
              <a:buNone/>
            </a:pPr>
            <a:r>
              <a:rPr lang="en-US" b="1" u="sng" dirty="0" smtClean="0"/>
              <a:t>Per Capita Funding: [Average is $145 and Median is $148]</a:t>
            </a:r>
            <a:endParaRPr lang="en-US" dirty="0" smtClean="0"/>
          </a:p>
          <a:p>
            <a:r>
              <a:rPr lang="en-US" sz="2000" dirty="0" smtClean="0"/>
              <a:t>WV: 	$340 (#2)		DE:	$413 (#1)		</a:t>
            </a:r>
          </a:p>
          <a:p>
            <a:r>
              <a:rPr lang="en-US" sz="2000" dirty="0" smtClean="0"/>
              <a:t>KY:	$226 (#8)		WY:	$295 (#3)</a:t>
            </a:r>
          </a:p>
          <a:p>
            <a:r>
              <a:rPr lang="en-US" sz="2000" dirty="0" smtClean="0"/>
              <a:t>PA:	$155 (#23)</a:t>
            </a:r>
          </a:p>
          <a:p>
            <a:r>
              <a:rPr lang="en-US" sz="2000" dirty="0" smtClean="0"/>
              <a:t>OH:	$131 (#36)	KS:	$88 (#48)</a:t>
            </a:r>
          </a:p>
          <a:p>
            <a:r>
              <a:rPr lang="en-US" sz="2000" dirty="0" smtClean="0"/>
              <a:t>MD:	$120 (#42)	TX:	$83 (#49)</a:t>
            </a:r>
          </a:p>
          <a:p>
            <a:r>
              <a:rPr lang="en-US" sz="2000" dirty="0" smtClean="0"/>
              <a:t>VA:	$111 (#43)	HA:	$77 (#50)</a:t>
            </a:r>
            <a:endParaRPr lang="en-US" sz="2000" dirty="0"/>
          </a:p>
        </p:txBody>
      </p:sp>
      <p:grpSp>
        <p:nvGrpSpPr>
          <p:cNvPr id="4" name="Group 3"/>
          <p:cNvGrpSpPr/>
          <p:nvPr/>
        </p:nvGrpSpPr>
        <p:grpSpPr>
          <a:xfrm>
            <a:off x="1508614" y="6324597"/>
            <a:ext cx="9153525" cy="646146"/>
            <a:chOff x="0" y="6425625"/>
            <a:chExt cx="9153525" cy="540899"/>
          </a:xfrm>
        </p:grpSpPr>
        <p:sp>
          <p:nvSpPr>
            <p:cNvPr id="5" name="Rectangle 4"/>
            <p:cNvSpPr/>
            <p:nvPr/>
          </p:nvSpPr>
          <p:spPr>
            <a:xfrm>
              <a:off x="0" y="6425625"/>
              <a:ext cx="9153525" cy="43237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525" y="6477000"/>
              <a:ext cx="9144000" cy="4895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Calibri Light" panose="020F0302020204030204" pitchFamily="34" charset="0"/>
                </a:rPr>
                <a:t>W E S T  V I R G I N I A    </a:t>
              </a:r>
              <a:r>
                <a:rPr lang="en-US" sz="16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D E P A R T M E N T  O F  R E V E N U E</a:t>
              </a:r>
            </a:p>
            <a:p>
              <a:pPr algn="ctr"/>
              <a:endParaRPr lang="en-US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451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/>
              <a:t>Social Services &amp; Income Maintenance Expenditures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Factors Favoring Lower Cost in West Virginia</a:t>
            </a:r>
            <a:endParaRPr lang="en-US" b="1" dirty="0" smtClean="0"/>
          </a:p>
          <a:p>
            <a:r>
              <a:rPr lang="en-US" sz="2000" dirty="0" smtClean="0"/>
              <a:t>Lower than average cost of living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b="1" u="sng" dirty="0" smtClean="0"/>
              <a:t>Factors Favoring Higher Cost in West Virginia</a:t>
            </a:r>
          </a:p>
          <a:p>
            <a:r>
              <a:rPr lang="en-US" sz="2000" dirty="0" smtClean="0"/>
              <a:t>Demographics with higher than average share of population over age 65 or disabled</a:t>
            </a:r>
          </a:p>
          <a:p>
            <a:pPr lvl="1"/>
            <a:r>
              <a:rPr lang="en-US" sz="1800" dirty="0" smtClean="0"/>
              <a:t>Medicaid (State share: $892 Million matched with $2.289 Billion Federal Match = $3.181 Billion)</a:t>
            </a:r>
          </a:p>
          <a:p>
            <a:pPr lvl="2"/>
            <a:r>
              <a:rPr lang="en-US" sz="1600" dirty="0" smtClean="0"/>
              <a:t>Disabled: 49% of total costs in WV (42% nationally)</a:t>
            </a:r>
          </a:p>
          <a:p>
            <a:pPr lvl="2"/>
            <a:r>
              <a:rPr lang="en-US" sz="1600" dirty="0" smtClean="0"/>
              <a:t>Aged: 22% of cost in WV (21% nationally)</a:t>
            </a:r>
          </a:p>
          <a:p>
            <a:pPr lvl="2"/>
            <a:r>
              <a:rPr lang="en-US" sz="1600" dirty="0" smtClean="0"/>
              <a:t>Children: 19% of cost in WV (22% nationally)</a:t>
            </a:r>
          </a:p>
          <a:p>
            <a:pPr lvl="2"/>
            <a:r>
              <a:rPr lang="en-US" sz="1600" dirty="0" smtClean="0"/>
              <a:t>Other Adults: 10% of cost in WV (19% nationally)</a:t>
            </a:r>
          </a:p>
          <a:p>
            <a:r>
              <a:rPr lang="en-US" sz="2000" dirty="0" smtClean="0"/>
              <a:t>Low labor force participation: rural State-significant population living in low employment areas</a:t>
            </a:r>
          </a:p>
          <a:p>
            <a:r>
              <a:rPr lang="en-US" sz="2000" dirty="0" smtClean="0"/>
              <a:t>Lower than average income and higher than average poverty rates</a:t>
            </a:r>
            <a:endParaRPr lang="en-US" sz="1000" dirty="0"/>
          </a:p>
        </p:txBody>
      </p:sp>
      <p:grpSp>
        <p:nvGrpSpPr>
          <p:cNvPr id="4" name="Group 3"/>
          <p:cNvGrpSpPr/>
          <p:nvPr/>
        </p:nvGrpSpPr>
        <p:grpSpPr>
          <a:xfrm>
            <a:off x="1514476" y="6477000"/>
            <a:ext cx="9153525" cy="636150"/>
            <a:chOff x="0" y="6425625"/>
            <a:chExt cx="9153525" cy="636150"/>
          </a:xfrm>
        </p:grpSpPr>
        <p:sp>
          <p:nvSpPr>
            <p:cNvPr id="5" name="Rectangle 4"/>
            <p:cNvSpPr/>
            <p:nvPr/>
          </p:nvSpPr>
          <p:spPr>
            <a:xfrm>
              <a:off x="0" y="6425625"/>
              <a:ext cx="9153525" cy="43237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525" y="6477000"/>
              <a:ext cx="9144000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Calibri Light" panose="020F0302020204030204" pitchFamily="34" charset="0"/>
                </a:rPr>
                <a:t>W E S T  V I R G I N I A    </a:t>
              </a:r>
              <a:r>
                <a:rPr lang="en-US" sz="16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D E P A R T M E N T  O F  R E V E N U E</a:t>
              </a:r>
            </a:p>
            <a:p>
              <a:pPr algn="ctr"/>
              <a:endParaRPr lang="en-US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643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Introduction to Comparative State and Local Government Finance</a:t>
            </a:r>
            <a:br>
              <a:rPr lang="en-US" sz="2800" dirty="0" smtClean="0"/>
            </a:br>
            <a:r>
              <a:rPr lang="en-US" sz="2000" dirty="0" smtClean="0"/>
              <a:t>50+ Independent Laboratories of Government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State and Local governments provide similar types of services in all states</a:t>
            </a:r>
          </a:p>
          <a:p>
            <a:pPr lvl="1"/>
            <a:r>
              <a:rPr lang="en-US" sz="1600" dirty="0" smtClean="0"/>
              <a:t>Education (K-12 education, Higher Education, Alternative Education and Libraries</a:t>
            </a:r>
          </a:p>
          <a:p>
            <a:pPr lvl="1"/>
            <a:r>
              <a:rPr lang="en-US" sz="1600" dirty="0" smtClean="0"/>
              <a:t>Social Services and Income Maintenance (Medicaid, Hospitals, Health, Social, Employment and Veterans services)</a:t>
            </a:r>
          </a:p>
          <a:p>
            <a:pPr lvl="1"/>
            <a:r>
              <a:rPr lang="en-US" sz="1600" dirty="0" smtClean="0"/>
              <a:t>Transportation (Highways, Airports, Parking Facilities, Port Facilities)</a:t>
            </a:r>
          </a:p>
          <a:p>
            <a:pPr lvl="1"/>
            <a:r>
              <a:rPr lang="en-US" sz="1600" dirty="0" smtClean="0"/>
              <a:t>Public Safety (Police, Fire, Corrections, Protective Services)</a:t>
            </a:r>
          </a:p>
          <a:p>
            <a:pPr lvl="1"/>
            <a:r>
              <a:rPr lang="en-US" sz="1600" dirty="0" smtClean="0"/>
              <a:t>Environment and Housing (Natural Resources, Parks, Housing and Community Development, Sewerage, Solid Waste)</a:t>
            </a:r>
          </a:p>
          <a:p>
            <a:pPr lvl="1"/>
            <a:r>
              <a:rPr lang="en-US" sz="1600" dirty="0" smtClean="0"/>
              <a:t>Administration (Financial, Judicial and Legal, Public Buildings and Other)</a:t>
            </a:r>
          </a:p>
          <a:p>
            <a:pPr lvl="1"/>
            <a:r>
              <a:rPr lang="en-US" sz="1600" dirty="0" smtClean="0"/>
              <a:t>Interest on General Debt and Other General not elsewhere classified</a:t>
            </a:r>
          </a:p>
          <a:p>
            <a:pPr lvl="1"/>
            <a:r>
              <a:rPr lang="en-US" sz="1600" dirty="0" smtClean="0"/>
              <a:t>Utility Services (Water, Electric, Gas, Transit) and Liquor Stores</a:t>
            </a:r>
          </a:p>
          <a:p>
            <a:pPr lvl="1"/>
            <a:r>
              <a:rPr lang="en-US" sz="1600" dirty="0" smtClean="0"/>
              <a:t>Insurance Trusts (Unemployment Compensation, Employee Retirement and Other)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sz="2000" dirty="0" smtClean="0"/>
              <a:t>State and local government tax systems determine allocation of financial responsibility</a:t>
            </a:r>
          </a:p>
          <a:p>
            <a:pPr lvl="1"/>
            <a:r>
              <a:rPr lang="en-US" sz="1600" dirty="0" smtClean="0"/>
              <a:t>National average places 40% of financial responsibility on local governments</a:t>
            </a:r>
          </a:p>
          <a:p>
            <a:pPr lvl="1"/>
            <a:r>
              <a:rPr lang="en-US" sz="1600" dirty="0" smtClean="0"/>
              <a:t>High real property tax states tend to place greater responsibility on local governments (e.g., NH, NJ, NY, TX)</a:t>
            </a:r>
          </a:p>
          <a:p>
            <a:pPr lvl="1"/>
            <a:r>
              <a:rPr lang="en-US" sz="1600" dirty="0" smtClean="0"/>
              <a:t>Low real property tax states/low sales tax states tend to place greater responsibility on State government (e.g., AR, DE, KY, WV)</a:t>
            </a:r>
            <a:endParaRPr lang="en-US" sz="1600" dirty="0"/>
          </a:p>
        </p:txBody>
      </p:sp>
      <p:grpSp>
        <p:nvGrpSpPr>
          <p:cNvPr id="4" name="Group 3"/>
          <p:cNvGrpSpPr/>
          <p:nvPr/>
        </p:nvGrpSpPr>
        <p:grpSpPr>
          <a:xfrm>
            <a:off x="1508614" y="6324597"/>
            <a:ext cx="9153525" cy="646146"/>
            <a:chOff x="0" y="6425625"/>
            <a:chExt cx="9153525" cy="540899"/>
          </a:xfrm>
        </p:grpSpPr>
        <p:sp>
          <p:nvSpPr>
            <p:cNvPr id="5" name="Rectangle 4"/>
            <p:cNvSpPr/>
            <p:nvPr/>
          </p:nvSpPr>
          <p:spPr>
            <a:xfrm>
              <a:off x="0" y="6425625"/>
              <a:ext cx="9153525" cy="43237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525" y="6477000"/>
              <a:ext cx="9144000" cy="4895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Calibri Light" panose="020F0302020204030204" pitchFamily="34" charset="0"/>
                </a:rPr>
                <a:t>W E S T  V I R G I N I A    </a:t>
              </a:r>
              <a:r>
                <a:rPr lang="en-US" sz="16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D E P A R T M E N T  O F  R E V E N U E</a:t>
              </a:r>
            </a:p>
            <a:p>
              <a:pPr algn="ctr"/>
              <a:endParaRPr lang="en-US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396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Per Capita  Public Welfare Expenditures in FY 2013</a:t>
            </a:r>
            <a:br>
              <a:rPr lang="en-US" sz="3600" dirty="0" smtClean="0"/>
            </a:br>
            <a:r>
              <a:rPr lang="en-US" sz="2000" dirty="0" smtClean="0"/>
              <a:t>Most Public Welfare Expenditures go to Vendors Who Provide Services (e.g., Hospitals)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8178121"/>
              </p:ext>
            </p:extLst>
          </p:nvPr>
        </p:nvGraphicFramePr>
        <p:xfrm>
          <a:off x="838200" y="1455454"/>
          <a:ext cx="10515600" cy="4869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9842"/>
                <a:gridCol w="2689412"/>
                <a:gridCol w="2043953"/>
                <a:gridCol w="2689412"/>
                <a:gridCol w="2112981"/>
              </a:tblGrid>
              <a:tr h="3850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 &amp; Local  Welfare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Rank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Vendor Share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Rank </a:t>
                      </a:r>
                      <a:endParaRPr lang="en-US" sz="1800" dirty="0"/>
                    </a:p>
                  </a:txBody>
                  <a:tcPr/>
                </a:tc>
              </a:tr>
              <a:tr h="3709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$3,029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  <a:tr h="3709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AK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$2,749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77%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9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$2,606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</a:tr>
              <a:tr h="3709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$1,965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</a:tr>
              <a:tr h="3709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WV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$1,882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88%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185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$1,768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  <a:tr h="3709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$1,744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</a:tr>
              <a:tr h="3709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$1,599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</a:tr>
              <a:tr h="3709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$1,309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</a:tr>
              <a:tr h="3709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$1,148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3709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$1,098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</a:t>
                      </a:r>
                      <a:endParaRPr lang="en-US" dirty="0"/>
                    </a:p>
                  </a:txBody>
                  <a:tcPr/>
                </a:tc>
              </a:tr>
              <a:tr h="3927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$942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1508614" y="6324597"/>
            <a:ext cx="9153525" cy="646146"/>
            <a:chOff x="0" y="6425625"/>
            <a:chExt cx="9153525" cy="540899"/>
          </a:xfrm>
        </p:grpSpPr>
        <p:sp>
          <p:nvSpPr>
            <p:cNvPr id="6" name="Rectangle 5"/>
            <p:cNvSpPr/>
            <p:nvPr/>
          </p:nvSpPr>
          <p:spPr>
            <a:xfrm>
              <a:off x="0" y="6425625"/>
              <a:ext cx="9153525" cy="43237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525" y="6477000"/>
              <a:ext cx="9144000" cy="4895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Calibri Light" panose="020F0302020204030204" pitchFamily="34" charset="0"/>
                </a:rPr>
                <a:t>W E S T  V I R G I N I A    </a:t>
              </a:r>
              <a:r>
                <a:rPr lang="en-US" sz="16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D E P A R T M E N T  O F  R E V E N U E</a:t>
              </a:r>
            </a:p>
            <a:p>
              <a:pPr algn="ctr"/>
              <a:endParaRPr lang="en-US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332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Per Capita Public Hospital Expenditures in FY 2013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2630174"/>
              </p:ext>
            </p:extLst>
          </p:nvPr>
        </p:nvGraphicFramePr>
        <p:xfrm>
          <a:off x="838200" y="1430770"/>
          <a:ext cx="10515600" cy="4788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9842"/>
                <a:gridCol w="2689412"/>
                <a:gridCol w="2043953"/>
                <a:gridCol w="2689412"/>
                <a:gridCol w="2112981"/>
              </a:tblGrid>
              <a:tr h="39976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 &amp; Local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Rank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 Hospital Spending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Rank</a:t>
                      </a:r>
                      <a:endParaRPr lang="en-US" sz="1800" dirty="0"/>
                    </a:p>
                  </a:txBody>
                  <a:tcPr/>
                </a:tc>
              </a:tr>
              <a:tr h="3209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WY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$1,758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49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09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$1,185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3209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$1,182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209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102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</a:tr>
              <a:tr h="3640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</a:tr>
              <a:tr h="3532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</a:tr>
              <a:tr h="34250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WV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$204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$68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37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02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</a:tr>
              <a:tr h="3317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</a:tr>
              <a:tr h="3317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</a:tr>
              <a:tr h="3317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1508614" y="6324597"/>
            <a:ext cx="9153525" cy="646146"/>
            <a:chOff x="0" y="6425625"/>
            <a:chExt cx="9153525" cy="540899"/>
          </a:xfrm>
        </p:grpSpPr>
        <p:sp>
          <p:nvSpPr>
            <p:cNvPr id="6" name="Rectangle 5"/>
            <p:cNvSpPr/>
            <p:nvPr/>
          </p:nvSpPr>
          <p:spPr>
            <a:xfrm>
              <a:off x="0" y="6425625"/>
              <a:ext cx="9153525" cy="43237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525" y="6477000"/>
              <a:ext cx="9144000" cy="4895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Calibri Light" panose="020F0302020204030204" pitchFamily="34" charset="0"/>
                </a:rPr>
                <a:t>W E S T  V I R G I N I A    </a:t>
              </a:r>
              <a:r>
                <a:rPr lang="en-US" sz="16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D E P A R T M E N T  O F  R E V E N U E</a:t>
              </a:r>
            </a:p>
            <a:p>
              <a:pPr algn="ctr"/>
              <a:endParaRPr lang="en-US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746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3639"/>
            <a:ext cx="10515600" cy="1161826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State &amp; Local Health Expenditures in FY 2013</a:t>
            </a:r>
            <a:br>
              <a:rPr lang="en-US" sz="3600" dirty="0" smtClean="0"/>
            </a:br>
            <a:r>
              <a:rPr lang="en-US" sz="2000" dirty="0" smtClean="0"/>
              <a:t>WV Ranked 25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Highest in State Support &amp; 42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Highest in Local Government Support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6954051"/>
              </p:ext>
            </p:extLst>
          </p:nvPr>
        </p:nvGraphicFramePr>
        <p:xfrm>
          <a:off x="827576" y="1197068"/>
          <a:ext cx="10515600" cy="5096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9842"/>
                <a:gridCol w="2689412"/>
                <a:gridCol w="2043953"/>
                <a:gridCol w="2689412"/>
                <a:gridCol w="2112981"/>
              </a:tblGrid>
              <a:tr h="394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 &amp; Local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Rank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  Health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/>
                </a:tc>
              </a:tr>
              <a:tr h="394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WY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$570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$462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94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4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</a:tr>
              <a:tr h="394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</a:tr>
              <a:tr h="394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</a:tr>
              <a:tr h="394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394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</a:tr>
              <a:tr h="394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</a:tr>
              <a:tr h="394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WV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$188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37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$155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94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</a:tr>
              <a:tr h="1706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  <a:tr h="394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1508614" y="6324597"/>
            <a:ext cx="9153525" cy="646146"/>
            <a:chOff x="0" y="6425625"/>
            <a:chExt cx="9153525" cy="540899"/>
          </a:xfrm>
        </p:grpSpPr>
        <p:sp>
          <p:nvSpPr>
            <p:cNvPr id="6" name="Rectangle 5"/>
            <p:cNvSpPr/>
            <p:nvPr/>
          </p:nvSpPr>
          <p:spPr>
            <a:xfrm>
              <a:off x="0" y="6425625"/>
              <a:ext cx="9153525" cy="43237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525" y="6477000"/>
              <a:ext cx="9144000" cy="4895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Calibri Light" panose="020F0302020204030204" pitchFamily="34" charset="0"/>
                </a:rPr>
                <a:t>W E S T  V I R G I N I A    </a:t>
              </a:r>
              <a:r>
                <a:rPr lang="en-US" sz="16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D E P A R T M E N T  O F  R E V E N U E</a:t>
              </a:r>
            </a:p>
            <a:p>
              <a:pPr algn="ctr"/>
              <a:endParaRPr lang="en-US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351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/>
              <a:t>Transportation Expenditures</a:t>
            </a:r>
            <a:br>
              <a:rPr lang="en-US" sz="3600" b="1" dirty="0" smtClean="0"/>
            </a:br>
            <a:r>
              <a:rPr lang="en-US" sz="2000" b="1" dirty="0" smtClean="0"/>
              <a:t>West Virginia Ranked 8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 Highest in State Expenditures &amp; Last in Local Expenditures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Factors Favoring Lower Cost in West Virginia</a:t>
            </a:r>
            <a:endParaRPr lang="en-US" b="1" dirty="0" smtClean="0"/>
          </a:p>
          <a:p>
            <a:r>
              <a:rPr lang="en-US" sz="2000" dirty="0" smtClean="0"/>
              <a:t>Lower than average cost of living</a:t>
            </a:r>
          </a:p>
          <a:p>
            <a:r>
              <a:rPr lang="en-US" sz="2000" dirty="0" smtClean="0"/>
              <a:t>Lower than average demand for public transit &amp; lower than average traffic congestion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b="1" u="sng" dirty="0" smtClean="0"/>
              <a:t>Factors Favoring Higher Cost in West Virginia</a:t>
            </a:r>
          </a:p>
          <a:p>
            <a:r>
              <a:rPr lang="en-US" sz="2000" dirty="0" smtClean="0"/>
              <a:t>Demographics: Significant population dispersed widely over rural areas</a:t>
            </a:r>
          </a:p>
          <a:p>
            <a:r>
              <a:rPr lang="en-US" sz="2000" dirty="0" smtClean="0"/>
              <a:t>Significant Past and Current Economic Development Strategy to Build Better Roads in Sparsely Populated Areas with Past  Use of Higher than Average Federal Funding</a:t>
            </a:r>
          </a:p>
          <a:p>
            <a:r>
              <a:rPr lang="en-US" sz="2000" dirty="0" smtClean="0"/>
              <a:t>Greater Than Average Per Capita Lane Miles due to Economic Development Strategy</a:t>
            </a:r>
          </a:p>
          <a:p>
            <a:pPr lvl="1"/>
            <a:r>
              <a:rPr lang="en-US" sz="1600" dirty="0" smtClean="0"/>
              <a:t>$14,795/lane mile in WV versus national average of $18,043/lane mile (82%)</a:t>
            </a:r>
          </a:p>
          <a:p>
            <a:r>
              <a:rPr lang="en-US" sz="2000" dirty="0" smtClean="0"/>
              <a:t>Mountainous Terrain</a:t>
            </a:r>
          </a:p>
          <a:p>
            <a:r>
              <a:rPr lang="en-US" sz="2000" dirty="0" smtClean="0"/>
              <a:t>Winter Season with Snow Removal Costs</a:t>
            </a:r>
          </a:p>
          <a:p>
            <a:r>
              <a:rPr lang="en-US" sz="2000" dirty="0" smtClean="0"/>
              <a:t>Lack of Local Support To Direct Scarce Resource Dollars To Areas of Highest Demand</a:t>
            </a:r>
          </a:p>
          <a:p>
            <a:pPr marL="0" indent="0">
              <a:buNone/>
            </a:pPr>
            <a:endParaRPr lang="en-US" sz="1000" dirty="0"/>
          </a:p>
        </p:txBody>
      </p:sp>
      <p:grpSp>
        <p:nvGrpSpPr>
          <p:cNvPr id="4" name="Group 3"/>
          <p:cNvGrpSpPr/>
          <p:nvPr/>
        </p:nvGrpSpPr>
        <p:grpSpPr>
          <a:xfrm>
            <a:off x="1508614" y="6324597"/>
            <a:ext cx="9153525" cy="646146"/>
            <a:chOff x="0" y="6425625"/>
            <a:chExt cx="9153525" cy="540899"/>
          </a:xfrm>
        </p:grpSpPr>
        <p:sp>
          <p:nvSpPr>
            <p:cNvPr id="5" name="Rectangle 4"/>
            <p:cNvSpPr/>
            <p:nvPr/>
          </p:nvSpPr>
          <p:spPr>
            <a:xfrm>
              <a:off x="0" y="6425625"/>
              <a:ext cx="9153525" cy="43237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525" y="6477000"/>
              <a:ext cx="9144000" cy="4895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Calibri Light" panose="020F0302020204030204" pitchFamily="34" charset="0"/>
                </a:rPr>
                <a:t>W E S T  V I R G I N I A    </a:t>
              </a:r>
              <a:r>
                <a:rPr lang="en-US" sz="16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D E P A R T M E N T  O F  R E V E N U E</a:t>
              </a:r>
            </a:p>
            <a:p>
              <a:pPr algn="ctr"/>
              <a:endParaRPr lang="en-US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374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Per Capita S &amp; L Highway Expenditures in FY 2013</a:t>
            </a:r>
            <a:br>
              <a:rPr lang="en-US" sz="3600" dirty="0" smtClean="0"/>
            </a:br>
            <a:r>
              <a:rPr lang="en-US" sz="2000" dirty="0" smtClean="0"/>
              <a:t>WV Ranked 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Highest in State Support (50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in Support from Local Governments)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1266393"/>
              </p:ext>
            </p:extLst>
          </p:nvPr>
        </p:nvGraphicFramePr>
        <p:xfrm>
          <a:off x="838200" y="1506072"/>
          <a:ext cx="10515600" cy="4819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9842"/>
                <a:gridCol w="2689412"/>
                <a:gridCol w="2043953"/>
                <a:gridCol w="2689412"/>
                <a:gridCol w="2112981"/>
              </a:tblGrid>
              <a:tr h="43030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 &amp; Local  Highway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Rank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 Highway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Rank 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$1,929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$1,097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AK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$1,858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$1,573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WY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$1,205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$911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012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WV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$637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$587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27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2259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  <a:tr h="3334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</a:t>
                      </a:r>
                      <a:endParaRPr lang="en-US" dirty="0"/>
                    </a:p>
                  </a:txBody>
                  <a:tcPr/>
                </a:tc>
              </a:tr>
              <a:tr h="35500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1508614" y="6324597"/>
            <a:ext cx="9153525" cy="646146"/>
            <a:chOff x="0" y="6425625"/>
            <a:chExt cx="9153525" cy="540899"/>
          </a:xfrm>
        </p:grpSpPr>
        <p:sp>
          <p:nvSpPr>
            <p:cNvPr id="6" name="Rectangle 5"/>
            <p:cNvSpPr/>
            <p:nvPr/>
          </p:nvSpPr>
          <p:spPr>
            <a:xfrm>
              <a:off x="0" y="6425625"/>
              <a:ext cx="9153525" cy="43237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525" y="6477000"/>
              <a:ext cx="9144000" cy="4895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Calibri Light" panose="020F0302020204030204" pitchFamily="34" charset="0"/>
                </a:rPr>
                <a:t>W E S T  V I R G I N I A    </a:t>
              </a:r>
              <a:r>
                <a:rPr lang="en-US" sz="16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D E P A R T M E N T  O F  R E V E N U E</a:t>
              </a:r>
            </a:p>
            <a:p>
              <a:pPr algn="ctr"/>
              <a:endParaRPr lang="en-US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6341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/>
              <a:t>Public Safety Expenditures</a:t>
            </a:r>
            <a:br>
              <a:rPr lang="en-US" sz="3600" b="1" dirty="0" smtClean="0"/>
            </a:br>
            <a:r>
              <a:rPr lang="en-US" sz="2000" b="1" dirty="0" smtClean="0"/>
              <a:t>West Virginia Ranked 46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 Highest in State &amp; Local Expenditures</a:t>
            </a:r>
            <a:br>
              <a:rPr lang="en-US" sz="2000" b="1" dirty="0" smtClean="0"/>
            </a:br>
            <a:r>
              <a:rPr lang="en-US" sz="2000" b="1" dirty="0" smtClean="0"/>
              <a:t>12th Highest in State Expenditures &amp; Last in Local Expenditures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Factors Favoring Lower Cost in West Virginia</a:t>
            </a:r>
            <a:endParaRPr lang="en-US" b="1" dirty="0" smtClean="0"/>
          </a:p>
          <a:p>
            <a:r>
              <a:rPr lang="en-US" sz="2000" dirty="0" smtClean="0"/>
              <a:t>Lower than average violent crime rate</a:t>
            </a:r>
          </a:p>
          <a:p>
            <a:r>
              <a:rPr lang="en-US" sz="2000" dirty="0" smtClean="0"/>
              <a:t>Most people live in rural areas</a:t>
            </a:r>
          </a:p>
          <a:p>
            <a:r>
              <a:rPr lang="en-US" sz="2000" dirty="0" smtClean="0"/>
              <a:t>Most fire service provided by State subsidized volunteer fire companies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b="1" u="sng" dirty="0" smtClean="0"/>
              <a:t>Factors Favoring Higher Cost in West Virginia</a:t>
            </a:r>
          </a:p>
          <a:p>
            <a:r>
              <a:rPr lang="en-US" sz="2000" dirty="0" smtClean="0"/>
              <a:t>Older than average prison population with higher medical expenses</a:t>
            </a:r>
          </a:p>
          <a:p>
            <a:r>
              <a:rPr lang="en-US" sz="2000" dirty="0" smtClean="0"/>
              <a:t>Substance abuse epidemic</a:t>
            </a:r>
          </a:p>
          <a:p>
            <a:r>
              <a:rPr lang="en-US" sz="2000" dirty="0" smtClean="0"/>
              <a:t>Rising rate of incarceration</a:t>
            </a:r>
          </a:p>
          <a:p>
            <a:pPr marL="0" indent="0">
              <a:buNone/>
            </a:pPr>
            <a:endParaRPr lang="en-US" sz="1000" dirty="0"/>
          </a:p>
        </p:txBody>
      </p:sp>
      <p:grpSp>
        <p:nvGrpSpPr>
          <p:cNvPr id="4" name="Group 3"/>
          <p:cNvGrpSpPr/>
          <p:nvPr/>
        </p:nvGrpSpPr>
        <p:grpSpPr>
          <a:xfrm>
            <a:off x="1508614" y="6324597"/>
            <a:ext cx="9153525" cy="646146"/>
            <a:chOff x="0" y="6425625"/>
            <a:chExt cx="9153525" cy="540899"/>
          </a:xfrm>
        </p:grpSpPr>
        <p:sp>
          <p:nvSpPr>
            <p:cNvPr id="5" name="Rectangle 4"/>
            <p:cNvSpPr/>
            <p:nvPr/>
          </p:nvSpPr>
          <p:spPr>
            <a:xfrm>
              <a:off x="0" y="6425625"/>
              <a:ext cx="9153525" cy="43237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525" y="6477000"/>
              <a:ext cx="9144000" cy="4895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Calibri Light" panose="020F0302020204030204" pitchFamily="34" charset="0"/>
                </a:rPr>
                <a:t>W E S T  V I R G I N I A    </a:t>
              </a:r>
              <a:r>
                <a:rPr lang="en-US" sz="16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D E P A R T M E N T  O F  R E V E N U E</a:t>
              </a:r>
            </a:p>
            <a:p>
              <a:pPr algn="ctr"/>
              <a:endParaRPr lang="en-US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4390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7"/>
            <a:ext cx="10515600" cy="133086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Per Capita S &amp; L Public Safety Expenditures in FY 2013</a:t>
            </a:r>
            <a:br>
              <a:rPr lang="en-US" sz="3600" dirty="0" smtClean="0"/>
            </a:br>
            <a:r>
              <a:rPr lang="en-US" sz="2000" dirty="0" smtClean="0"/>
              <a:t>WV Ranked 12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Highest in State Support (50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in Support from Local Governments)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9265170"/>
              </p:ext>
            </p:extLst>
          </p:nvPr>
        </p:nvGraphicFramePr>
        <p:xfrm>
          <a:off x="838200" y="1331118"/>
          <a:ext cx="10515600" cy="4811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9842"/>
                <a:gridCol w="2689412"/>
                <a:gridCol w="2043953"/>
                <a:gridCol w="2689412"/>
                <a:gridCol w="2112981"/>
              </a:tblGrid>
              <a:tr h="4223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 &amp; Local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Rank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 Public Safety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Rank </a:t>
                      </a:r>
                      <a:endParaRPr lang="en-US" dirty="0"/>
                    </a:p>
                  </a:txBody>
                  <a:tcPr/>
                </a:tc>
              </a:tr>
              <a:tr h="2904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AK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$1,239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$679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904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$1,076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2904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$1,026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</a:tr>
              <a:tr h="2904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$924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012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$718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</a:tr>
              <a:tr h="2796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/>
                </a:tc>
              </a:tr>
              <a:tr h="23666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  <a:tr h="3334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WV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$491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$250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012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</a:tr>
              <a:tr h="3012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</a:tr>
              <a:tr h="3012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  <a:tr h="3012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1508614" y="6324597"/>
            <a:ext cx="9153525" cy="646146"/>
            <a:chOff x="0" y="6425625"/>
            <a:chExt cx="9153525" cy="540899"/>
          </a:xfrm>
        </p:grpSpPr>
        <p:sp>
          <p:nvSpPr>
            <p:cNvPr id="6" name="Rectangle 5"/>
            <p:cNvSpPr/>
            <p:nvPr/>
          </p:nvSpPr>
          <p:spPr>
            <a:xfrm>
              <a:off x="0" y="6425625"/>
              <a:ext cx="9153525" cy="43237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525" y="6477000"/>
              <a:ext cx="9144000" cy="4895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Calibri Light" panose="020F0302020204030204" pitchFamily="34" charset="0"/>
                </a:rPr>
                <a:t>W E S T  V I R G I N I A    </a:t>
              </a:r>
              <a:r>
                <a:rPr lang="en-US" sz="16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D E P A R T M E N T  O F  R E V E N U E</a:t>
              </a:r>
            </a:p>
            <a:p>
              <a:pPr algn="ctr"/>
              <a:endParaRPr lang="en-US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514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5994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Per Capita S &amp; L Police Expenditures in FY 2013</a:t>
            </a:r>
            <a:br>
              <a:rPr lang="en-US" sz="3600" dirty="0" smtClean="0"/>
            </a:br>
            <a:r>
              <a:rPr lang="en-US" sz="2000" dirty="0" smtClean="0"/>
              <a:t>WV Ranked 26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Highest in State Support (47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in Support from Local Governments)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9153314"/>
              </p:ext>
            </p:extLst>
          </p:nvPr>
        </p:nvGraphicFramePr>
        <p:xfrm>
          <a:off x="838200" y="1392485"/>
          <a:ext cx="10515600" cy="4793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9842"/>
                <a:gridCol w="2689412"/>
                <a:gridCol w="2043953"/>
                <a:gridCol w="2689412"/>
                <a:gridCol w="2112981"/>
              </a:tblGrid>
              <a:tr h="40482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 &amp; Local  Police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Rank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 Police Expenditures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Rank </a:t>
                      </a:r>
                      <a:endParaRPr lang="en-US" dirty="0"/>
                    </a:p>
                  </a:txBody>
                  <a:tcPr/>
                </a:tc>
              </a:tr>
              <a:tr h="3594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AK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$511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$192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594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</a:tr>
              <a:tr h="3594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</a:tr>
              <a:tr h="3594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594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</a:tr>
              <a:tr h="3594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594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3594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</a:tr>
              <a:tr h="3594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WV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$195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47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$40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26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594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  <a:tr h="3594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</a:tr>
              <a:tr h="3594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1508614" y="6324597"/>
            <a:ext cx="9153525" cy="646146"/>
            <a:chOff x="0" y="6425625"/>
            <a:chExt cx="9153525" cy="540899"/>
          </a:xfrm>
        </p:grpSpPr>
        <p:sp>
          <p:nvSpPr>
            <p:cNvPr id="6" name="Rectangle 5"/>
            <p:cNvSpPr/>
            <p:nvPr/>
          </p:nvSpPr>
          <p:spPr>
            <a:xfrm>
              <a:off x="0" y="6425625"/>
              <a:ext cx="9153525" cy="43237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525" y="6477000"/>
              <a:ext cx="9144000" cy="4895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Calibri Light" panose="020F0302020204030204" pitchFamily="34" charset="0"/>
                </a:rPr>
                <a:t>W E S T  V I R G I N I A    </a:t>
              </a:r>
              <a:r>
                <a:rPr lang="en-US" sz="16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D E P A R T M E N T  O F  R E V E N U E</a:t>
              </a:r>
            </a:p>
            <a:p>
              <a:pPr algn="ctr"/>
              <a:endParaRPr lang="en-US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749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4127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Per Capita S &amp; L Corrections Expenditures in FY 2013</a:t>
            </a:r>
            <a:br>
              <a:rPr lang="en-US" sz="3600" dirty="0" smtClean="0"/>
            </a:br>
            <a:r>
              <a:rPr lang="en-US" sz="2000" dirty="0" smtClean="0"/>
              <a:t>WV Ranked 17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Highest in State Support (43rd in Support from Local Governments)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1749256"/>
              </p:ext>
            </p:extLst>
          </p:nvPr>
        </p:nvGraphicFramePr>
        <p:xfrm>
          <a:off x="838200" y="1333951"/>
          <a:ext cx="10515600" cy="5056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9842"/>
                <a:gridCol w="2689412"/>
                <a:gridCol w="2043953"/>
                <a:gridCol w="2689412"/>
                <a:gridCol w="2112981"/>
              </a:tblGrid>
              <a:tr h="4087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 &amp; Local  Corrections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 Corrections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/>
                </a:tc>
              </a:tr>
              <a:tr h="3872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AK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$465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$458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72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WY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$374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$247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72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872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227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  <a:tr h="2904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  <a:tr h="2904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WV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$188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$160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904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</a:tr>
              <a:tr h="3334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</a:tr>
              <a:tr h="2904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</a:tr>
              <a:tr h="2904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</a:tr>
              <a:tr h="53786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1508614" y="6324597"/>
            <a:ext cx="9153525" cy="646146"/>
            <a:chOff x="0" y="6425625"/>
            <a:chExt cx="9153525" cy="540899"/>
          </a:xfrm>
        </p:grpSpPr>
        <p:sp>
          <p:nvSpPr>
            <p:cNvPr id="6" name="Rectangle 5"/>
            <p:cNvSpPr/>
            <p:nvPr/>
          </p:nvSpPr>
          <p:spPr>
            <a:xfrm>
              <a:off x="0" y="6425625"/>
              <a:ext cx="9153525" cy="43237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525" y="6477000"/>
              <a:ext cx="9144000" cy="4895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Calibri Light" panose="020F0302020204030204" pitchFamily="34" charset="0"/>
                </a:rPr>
                <a:t>W E S T  V I R G I N I A    </a:t>
              </a:r>
              <a:r>
                <a:rPr lang="en-US" sz="16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D E P A R T M E N T  O F  R E V E N U E</a:t>
              </a:r>
            </a:p>
            <a:p>
              <a:pPr algn="ctr"/>
              <a:endParaRPr lang="en-US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561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/>
              <a:t>Environment and Housing Expenditures</a:t>
            </a:r>
            <a:br>
              <a:rPr lang="en-US" sz="3600" b="1" dirty="0" smtClean="0"/>
            </a:br>
            <a:r>
              <a:rPr lang="en-US" sz="2000" b="1" dirty="0" smtClean="0"/>
              <a:t>West Virginia Ranked 41st Highest in State &amp; Local Expenditures</a:t>
            </a:r>
            <a:br>
              <a:rPr lang="en-US" sz="2000" b="1" dirty="0" smtClean="0"/>
            </a:br>
            <a:r>
              <a:rPr lang="en-US" sz="2000" b="1" dirty="0" smtClean="0"/>
              <a:t>Nationally 82% Expenditures by Local Governments; only 66% in WV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Factors Favoring Lower Cost in West Virginia</a:t>
            </a:r>
            <a:endParaRPr lang="en-US" b="1" dirty="0" smtClean="0"/>
          </a:p>
          <a:p>
            <a:r>
              <a:rPr lang="en-US" sz="2000" dirty="0" smtClean="0"/>
              <a:t>Less service offered in certain rural areas (e.g., garbage service) due to cost considerations</a:t>
            </a:r>
          </a:p>
          <a:p>
            <a:r>
              <a:rPr lang="en-US" sz="2000" dirty="0" smtClean="0"/>
              <a:t>Less need for urban renewal program expenditures in State with relatively small cities</a:t>
            </a:r>
          </a:p>
          <a:p>
            <a:r>
              <a:rPr lang="en-US" sz="2000" dirty="0" smtClean="0"/>
              <a:t>Lower housing costs &amp; greater share of owner-occupied dwellings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b="1" u="sng" dirty="0" smtClean="0"/>
              <a:t>Factors Favoring Higher Cost in West Virginia</a:t>
            </a:r>
          </a:p>
          <a:p>
            <a:r>
              <a:rPr lang="en-US" sz="2000" dirty="0" smtClean="0"/>
              <a:t>Population dispersion over rural areas make certain services cost prohibitive for some</a:t>
            </a:r>
          </a:p>
          <a:p>
            <a:r>
              <a:rPr lang="en-US" sz="2000" dirty="0" smtClean="0"/>
              <a:t>Greater environmental expenditures related to mining sectors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1000" dirty="0"/>
          </a:p>
        </p:txBody>
      </p:sp>
      <p:grpSp>
        <p:nvGrpSpPr>
          <p:cNvPr id="4" name="Group 3"/>
          <p:cNvGrpSpPr/>
          <p:nvPr/>
        </p:nvGrpSpPr>
        <p:grpSpPr>
          <a:xfrm>
            <a:off x="1508614" y="6324597"/>
            <a:ext cx="9153525" cy="646146"/>
            <a:chOff x="0" y="6425625"/>
            <a:chExt cx="9153525" cy="540899"/>
          </a:xfrm>
        </p:grpSpPr>
        <p:sp>
          <p:nvSpPr>
            <p:cNvPr id="5" name="Rectangle 4"/>
            <p:cNvSpPr/>
            <p:nvPr/>
          </p:nvSpPr>
          <p:spPr>
            <a:xfrm>
              <a:off x="0" y="6425625"/>
              <a:ext cx="9153525" cy="43237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525" y="6477000"/>
              <a:ext cx="9144000" cy="4895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Calibri Light" panose="020F0302020204030204" pitchFamily="34" charset="0"/>
                </a:rPr>
                <a:t>W E S T  V I R G I N I A    </a:t>
              </a:r>
              <a:r>
                <a:rPr lang="en-US" sz="16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D E P A R T M E N T  O F  R E V E N U E</a:t>
              </a:r>
            </a:p>
            <a:p>
              <a:pPr algn="ctr"/>
              <a:endParaRPr lang="en-US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010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/>
              <a:t>State and Local Government </a:t>
            </a:r>
            <a:r>
              <a:rPr lang="en-US" sz="3100" dirty="0" smtClean="0"/>
              <a:t>Direct General Expenditures </a:t>
            </a:r>
            <a:r>
              <a:rPr lang="en-US" sz="3100" dirty="0"/>
              <a:t>2013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/>
              <a:t>Source: U.S. Census Bureau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981200" y="1981201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6248400" y="1905001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1514476" y="6477000"/>
            <a:ext cx="9153525" cy="636150"/>
            <a:chOff x="0" y="6425625"/>
            <a:chExt cx="9153525" cy="636150"/>
          </a:xfrm>
        </p:grpSpPr>
        <p:sp>
          <p:nvSpPr>
            <p:cNvPr id="6" name="Rectangle 5"/>
            <p:cNvSpPr/>
            <p:nvPr/>
          </p:nvSpPr>
          <p:spPr>
            <a:xfrm>
              <a:off x="0" y="6425625"/>
              <a:ext cx="9153525" cy="43237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525" y="6477000"/>
              <a:ext cx="9144000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Calibri Light" panose="020F0302020204030204" pitchFamily="34" charset="0"/>
                </a:rPr>
                <a:t>W E S T  V I R G I N I A    </a:t>
              </a:r>
              <a:r>
                <a:rPr lang="en-US" sz="16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D E P A R T M E N T  O F  R E V E N U E</a:t>
              </a:r>
            </a:p>
            <a:p>
              <a:pPr algn="ctr"/>
              <a:endParaRPr lang="en-US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886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Per Capita S&amp;L Natural Resources and Parks Expenditures in FY 2013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8762874"/>
              </p:ext>
            </p:extLst>
          </p:nvPr>
        </p:nvGraphicFramePr>
        <p:xfrm>
          <a:off x="838200" y="1430762"/>
          <a:ext cx="10515600" cy="4762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9842"/>
                <a:gridCol w="2689412"/>
                <a:gridCol w="2043953"/>
                <a:gridCol w="2689412"/>
                <a:gridCol w="2112981"/>
              </a:tblGrid>
              <a:tr h="37357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Natural Resource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Rank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 &amp; L Parks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Rank </a:t>
                      </a:r>
                      <a:endParaRPr lang="en-US" dirty="0"/>
                    </a:p>
                  </a:txBody>
                  <a:tcPr/>
                </a:tc>
              </a:tr>
              <a:tr h="3579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WY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$685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$267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579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AK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$457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$213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579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$417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$279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579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WV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$102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19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$95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29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579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</a:tr>
              <a:tr h="3579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  <a:tr h="3579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</a:tr>
              <a:tr h="3579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  <a:tr h="3579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</a:tr>
              <a:tr h="3579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</a:tr>
              <a:tr h="3579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</a:tr>
              <a:tr h="3579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1519237" y="6229295"/>
            <a:ext cx="9153525" cy="646146"/>
            <a:chOff x="0" y="6425625"/>
            <a:chExt cx="9153525" cy="540899"/>
          </a:xfrm>
        </p:grpSpPr>
        <p:sp>
          <p:nvSpPr>
            <p:cNvPr id="6" name="Rectangle 5"/>
            <p:cNvSpPr/>
            <p:nvPr/>
          </p:nvSpPr>
          <p:spPr>
            <a:xfrm>
              <a:off x="0" y="6425625"/>
              <a:ext cx="9153525" cy="43237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525" y="6477000"/>
              <a:ext cx="9144000" cy="4895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Calibri Light" panose="020F0302020204030204" pitchFamily="34" charset="0"/>
                </a:rPr>
                <a:t>W E S T  V I R G I N I A    </a:t>
              </a:r>
              <a:r>
                <a:rPr lang="en-US" sz="16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D E P A R T M E N T  O F  R E V E N U E</a:t>
              </a:r>
            </a:p>
            <a:p>
              <a:pPr algn="ctr"/>
              <a:endParaRPr lang="en-US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786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West Virginia Ranked 46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 Highest in Per Capita State and Local Expenditures on Housing &amp; Community Development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endParaRPr lang="en-US" sz="900" dirty="0"/>
          </a:p>
          <a:p>
            <a:pPr marL="0" indent="0">
              <a:buNone/>
            </a:pPr>
            <a:r>
              <a:rPr lang="en-US" b="1" u="sng" dirty="0" smtClean="0"/>
              <a:t>Per Capita Funding: [Average is $163 and Median is $132]</a:t>
            </a:r>
            <a:endParaRPr lang="en-US" dirty="0" smtClean="0"/>
          </a:p>
          <a:p>
            <a:r>
              <a:rPr lang="en-US" sz="2000" dirty="0" smtClean="0">
                <a:solidFill>
                  <a:srgbClr val="C00000"/>
                </a:solidFill>
              </a:rPr>
              <a:t>WV: 	$73 (46)</a:t>
            </a:r>
            <a:r>
              <a:rPr lang="en-US" sz="2000" dirty="0" smtClean="0"/>
              <a:t>			</a:t>
            </a:r>
            <a:r>
              <a:rPr lang="en-US" sz="2000" dirty="0" smtClean="0">
                <a:solidFill>
                  <a:srgbClr val="C00000"/>
                </a:solidFill>
              </a:rPr>
              <a:t>AK:	$460 (1)</a:t>
            </a:r>
          </a:p>
          <a:p>
            <a:r>
              <a:rPr lang="en-US" sz="2000" dirty="0" smtClean="0"/>
              <a:t>KY:	$94 (39)			MA:	$424 (2)</a:t>
            </a:r>
          </a:p>
          <a:p>
            <a:r>
              <a:rPr lang="en-US" sz="2000" dirty="0" smtClean="0"/>
              <a:t>VA:	$117 (31)		NY:	$295 (3)</a:t>
            </a:r>
          </a:p>
          <a:p>
            <a:r>
              <a:rPr lang="en-US" sz="2000" dirty="0" smtClean="0"/>
              <a:t>PA:	$154 (20)		AR:	$64 (48)</a:t>
            </a:r>
          </a:p>
          <a:p>
            <a:r>
              <a:rPr lang="en-US" sz="2000" dirty="0" smtClean="0"/>
              <a:t>OH:	$201 (11)		WI:	$57 (49)</a:t>
            </a:r>
          </a:p>
          <a:p>
            <a:r>
              <a:rPr lang="en-US" sz="2000" dirty="0" smtClean="0"/>
              <a:t>MD:	$221 (10)		</a:t>
            </a:r>
            <a:r>
              <a:rPr lang="en-US" sz="2000" dirty="0" smtClean="0">
                <a:solidFill>
                  <a:srgbClr val="C00000"/>
                </a:solidFill>
              </a:rPr>
              <a:t>WY:	$39 (50)</a:t>
            </a:r>
            <a:endParaRPr lang="en-US" sz="2000" dirty="0">
              <a:solidFill>
                <a:srgbClr val="C0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508614" y="6324597"/>
            <a:ext cx="9153525" cy="646146"/>
            <a:chOff x="0" y="6425625"/>
            <a:chExt cx="9153525" cy="540899"/>
          </a:xfrm>
        </p:grpSpPr>
        <p:sp>
          <p:nvSpPr>
            <p:cNvPr id="5" name="Rectangle 4"/>
            <p:cNvSpPr/>
            <p:nvPr/>
          </p:nvSpPr>
          <p:spPr>
            <a:xfrm>
              <a:off x="0" y="6425625"/>
              <a:ext cx="9153525" cy="43237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525" y="6477000"/>
              <a:ext cx="9144000" cy="4895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Calibri Light" panose="020F0302020204030204" pitchFamily="34" charset="0"/>
                </a:rPr>
                <a:t>W E S T  V I R G I N I A    </a:t>
              </a:r>
              <a:r>
                <a:rPr lang="en-US" sz="16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D E P A R T M E N T  O F  R E V E N U E</a:t>
              </a:r>
            </a:p>
            <a:p>
              <a:pPr algn="ctr"/>
              <a:endParaRPr lang="en-US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572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/>
              <a:t>Government Administration Expenditures</a:t>
            </a:r>
            <a:br>
              <a:rPr lang="en-US" sz="3600" b="1" dirty="0" smtClean="0"/>
            </a:br>
            <a:r>
              <a:rPr lang="en-US" sz="2000" b="1" dirty="0" smtClean="0"/>
              <a:t>West Virginia Ranked 15th Highest in State &amp; Local Expenditures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Large States &amp; Large Local Units Benefit From Economies of Scale</a:t>
            </a:r>
          </a:p>
          <a:p>
            <a:r>
              <a:rPr lang="en-US" sz="2000" b="1" dirty="0" smtClean="0"/>
              <a:t>Highest Cost 5 states:	Alaska, Wyoming, Delaware, Montana, New Mexico</a:t>
            </a:r>
          </a:p>
          <a:p>
            <a:r>
              <a:rPr lang="en-US" sz="2000" b="1" dirty="0" smtClean="0"/>
              <a:t>Lowest Cost 5 states:	Texas, Missouri, North Carolina, Indiana, Nebraska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u="sng" dirty="0" smtClean="0"/>
              <a:t>Factors Favoring Lower Cost in West Virginia</a:t>
            </a:r>
            <a:endParaRPr lang="en-US" b="1" dirty="0" smtClean="0"/>
          </a:p>
          <a:p>
            <a:r>
              <a:rPr lang="en-US" sz="2000" dirty="0" smtClean="0"/>
              <a:t>Greater government centralization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b="1" u="sng" dirty="0" smtClean="0"/>
              <a:t>Factors Favoring Higher Cost in West Virginia</a:t>
            </a:r>
          </a:p>
          <a:p>
            <a:r>
              <a:rPr lang="en-US" sz="2000" dirty="0" smtClean="0"/>
              <a:t>Population dispersion over rural areas hinder economies of scale</a:t>
            </a:r>
          </a:p>
          <a:p>
            <a:r>
              <a:rPr lang="en-US" sz="2000" dirty="0" smtClean="0"/>
              <a:t>Balkanization of local governments with reduction of economies of scale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1000" dirty="0"/>
          </a:p>
        </p:txBody>
      </p:sp>
      <p:grpSp>
        <p:nvGrpSpPr>
          <p:cNvPr id="4" name="Group 3"/>
          <p:cNvGrpSpPr/>
          <p:nvPr/>
        </p:nvGrpSpPr>
        <p:grpSpPr>
          <a:xfrm>
            <a:off x="1508614" y="6324597"/>
            <a:ext cx="9153525" cy="646146"/>
            <a:chOff x="0" y="6425625"/>
            <a:chExt cx="9153525" cy="540899"/>
          </a:xfrm>
        </p:grpSpPr>
        <p:sp>
          <p:nvSpPr>
            <p:cNvPr id="5" name="Rectangle 4"/>
            <p:cNvSpPr/>
            <p:nvPr/>
          </p:nvSpPr>
          <p:spPr>
            <a:xfrm>
              <a:off x="0" y="6425625"/>
              <a:ext cx="9153525" cy="43237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525" y="6477000"/>
              <a:ext cx="9144000" cy="4895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Calibri Light" panose="020F0302020204030204" pitchFamily="34" charset="0"/>
                </a:rPr>
                <a:t>W E S T  V I R G I N I A    </a:t>
              </a:r>
              <a:r>
                <a:rPr lang="en-US" sz="16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D E P A R T M E N T  O F  R E V E N U E</a:t>
              </a:r>
            </a:p>
            <a:p>
              <a:pPr algn="ctr"/>
              <a:endParaRPr lang="en-US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157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Per Capita State &amp; Local Government Administration Expenditures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8667481"/>
              </p:ext>
            </p:extLst>
          </p:nvPr>
        </p:nvGraphicFramePr>
        <p:xfrm>
          <a:off x="838200" y="1284226"/>
          <a:ext cx="10515600" cy="4890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8327"/>
                <a:gridCol w="2710927"/>
                <a:gridCol w="2043953"/>
                <a:gridCol w="2689412"/>
                <a:gridCol w="2112981"/>
              </a:tblGrid>
              <a:tr h="37810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  &amp; Local  Admin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Rank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 Administration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Rank </a:t>
                      </a:r>
                      <a:endParaRPr lang="en-US" dirty="0"/>
                    </a:p>
                  </a:txBody>
                  <a:tcPr/>
                </a:tc>
              </a:tr>
              <a:tr h="37810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AK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$1,268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$906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810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WY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$903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$409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810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810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810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WV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$473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15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$230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14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810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37810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  <a:tr h="37810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</a:tr>
              <a:tr h="37810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</a:tr>
              <a:tr h="37810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  <a:tr h="2837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</a:t>
                      </a:r>
                      <a:endParaRPr lang="en-US" dirty="0"/>
                    </a:p>
                  </a:txBody>
                  <a:tcPr/>
                </a:tc>
              </a:tr>
              <a:tr h="24073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1508614" y="6324597"/>
            <a:ext cx="9153525" cy="646146"/>
            <a:chOff x="0" y="6425625"/>
            <a:chExt cx="9153525" cy="540899"/>
          </a:xfrm>
        </p:grpSpPr>
        <p:sp>
          <p:nvSpPr>
            <p:cNvPr id="6" name="Rectangle 5"/>
            <p:cNvSpPr/>
            <p:nvPr/>
          </p:nvSpPr>
          <p:spPr>
            <a:xfrm>
              <a:off x="0" y="6425625"/>
              <a:ext cx="9153525" cy="43237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525" y="6477000"/>
              <a:ext cx="9144000" cy="4895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Calibri Light" panose="020F0302020204030204" pitchFamily="34" charset="0"/>
                </a:rPr>
                <a:t>W E S T  V I R G I N I A    </a:t>
              </a:r>
              <a:r>
                <a:rPr lang="en-US" sz="16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D E P A R T M E N T  O F  R E V E N U E</a:t>
              </a:r>
            </a:p>
            <a:p>
              <a:pPr algn="ctr"/>
              <a:endParaRPr lang="en-US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399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b="1" dirty="0" smtClean="0"/>
              <a:t>Other Not Otherwise Classified Government Expenditures</a:t>
            </a:r>
            <a:br>
              <a:rPr lang="en-US" sz="3600" b="1" dirty="0" smtClean="0"/>
            </a:br>
            <a:r>
              <a:rPr lang="en-US" sz="2000" b="1" dirty="0" smtClean="0"/>
              <a:t>West Virginia Generally Ranks Below Average in Spending in These Categories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Other Categories</a:t>
            </a:r>
          </a:p>
          <a:p>
            <a:r>
              <a:rPr lang="en-US" sz="2000" b="1" dirty="0" smtClean="0"/>
              <a:t>General Obligation Interest on Debt: 			$193 	[41</a:t>
            </a:r>
            <a:r>
              <a:rPr lang="en-US" sz="2000" b="1" baseline="30000" dirty="0" smtClean="0"/>
              <a:t>st</a:t>
            </a:r>
            <a:r>
              <a:rPr lang="en-US" sz="2000" b="1" dirty="0" smtClean="0"/>
              <a:t> Highest]</a:t>
            </a:r>
          </a:p>
          <a:p>
            <a:r>
              <a:rPr lang="en-US" sz="2000" b="1" dirty="0" smtClean="0"/>
              <a:t>Other General Expenditures NEC:				$359	[25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 Highest]</a:t>
            </a:r>
          </a:p>
          <a:p>
            <a:r>
              <a:rPr lang="en-US" sz="2000" b="1" dirty="0" smtClean="0"/>
              <a:t>Public Utilities (Electric, Water, Gas, Transit)		$233	[46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 Highest]</a:t>
            </a:r>
          </a:p>
          <a:p>
            <a:r>
              <a:rPr lang="en-US" sz="2000" b="1" dirty="0" smtClean="0"/>
              <a:t>Pension Trust Fund Expenditures:				$552	[35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 Highest]</a:t>
            </a:r>
          </a:p>
          <a:p>
            <a:r>
              <a:rPr lang="en-US" sz="2000" b="1" dirty="0" smtClean="0"/>
              <a:t>Other Trust Fund Expenditures:				$246	[19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 Highest]				</a:t>
            </a:r>
          </a:p>
          <a:p>
            <a:pPr marL="0" indent="0">
              <a:buNone/>
            </a:pPr>
            <a:r>
              <a:rPr lang="en-US" b="1" u="sng" dirty="0" smtClean="0"/>
              <a:t>Factors Favoring Lower Cost in West Virginia</a:t>
            </a:r>
            <a:endParaRPr lang="en-US" b="1" dirty="0" smtClean="0"/>
          </a:p>
          <a:p>
            <a:r>
              <a:rPr lang="en-US" sz="2000" dirty="0" smtClean="0"/>
              <a:t>Greater privatization of utility services and less urban need for transit</a:t>
            </a:r>
          </a:p>
          <a:p>
            <a:r>
              <a:rPr lang="en-US" sz="2000" dirty="0" smtClean="0"/>
              <a:t>General Obligation Debt requires Voter Approval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b="1" u="sng" dirty="0" smtClean="0"/>
              <a:t>Factors Favoring Higher Cost in West Virginia</a:t>
            </a:r>
          </a:p>
          <a:p>
            <a:r>
              <a:rPr lang="en-US" sz="2000" dirty="0" smtClean="0"/>
              <a:t>Legacy Costs Related to Workers Compensation Privatization</a:t>
            </a:r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1000" dirty="0"/>
          </a:p>
        </p:txBody>
      </p:sp>
      <p:grpSp>
        <p:nvGrpSpPr>
          <p:cNvPr id="4" name="Group 3"/>
          <p:cNvGrpSpPr/>
          <p:nvPr/>
        </p:nvGrpSpPr>
        <p:grpSpPr>
          <a:xfrm>
            <a:off x="1508614" y="6324597"/>
            <a:ext cx="9153525" cy="646146"/>
            <a:chOff x="0" y="6425625"/>
            <a:chExt cx="9153525" cy="540899"/>
          </a:xfrm>
        </p:grpSpPr>
        <p:sp>
          <p:nvSpPr>
            <p:cNvPr id="5" name="Rectangle 4"/>
            <p:cNvSpPr/>
            <p:nvPr/>
          </p:nvSpPr>
          <p:spPr>
            <a:xfrm>
              <a:off x="0" y="6425625"/>
              <a:ext cx="9153525" cy="43237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525" y="6477000"/>
              <a:ext cx="9144000" cy="4895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Calibri Light" panose="020F0302020204030204" pitchFamily="34" charset="0"/>
                </a:rPr>
                <a:t>W E S T  V I R G I N I A    </a:t>
              </a:r>
              <a:r>
                <a:rPr lang="en-US" sz="16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D E P A R T M E N T  O F  R E V E N U E</a:t>
              </a:r>
            </a:p>
            <a:p>
              <a:pPr algn="ctr"/>
              <a:endParaRPr lang="en-US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370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Tax Incidence is Price of Government Services</a:t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2700" dirty="0" smtClean="0"/>
              <a:t>Higher Price (Tax as share of income = Less Government Service Demand)</a:t>
            </a:r>
            <a:br>
              <a:rPr lang="en-US" sz="2700" dirty="0" smtClean="0"/>
            </a:br>
            <a:r>
              <a:rPr lang="en-US" sz="2700" dirty="0" smtClean="0"/>
              <a:t>Lower Price (Tax as share of income = More Government Service Demand) </a:t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000" dirty="0" smtClean="0"/>
              <a:t>Economic Tax Incidence does not equal total tax burden, but share of burden imposed on residents </a:t>
            </a: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 of information for following Graphs:</a:t>
            </a:r>
          </a:p>
          <a:p>
            <a:endParaRPr lang="en-US" sz="1100" dirty="0"/>
          </a:p>
          <a:p>
            <a:r>
              <a:rPr lang="en-US" dirty="0" smtClean="0"/>
              <a:t>Institute </a:t>
            </a:r>
            <a:r>
              <a:rPr lang="en-US" dirty="0"/>
              <a:t>on Taxation &amp; Economic Policy: </a:t>
            </a:r>
            <a:r>
              <a:rPr lang="en-US" i="1" dirty="0"/>
              <a:t>Who Pays? A Distributional Analysis of the Tax Systems in All 50 States </a:t>
            </a:r>
            <a:r>
              <a:rPr lang="en-US" dirty="0"/>
              <a:t>January 2015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514476" y="6477000"/>
            <a:ext cx="9153525" cy="636150"/>
            <a:chOff x="0" y="6425625"/>
            <a:chExt cx="9153525" cy="636150"/>
          </a:xfrm>
        </p:grpSpPr>
        <p:sp>
          <p:nvSpPr>
            <p:cNvPr id="5" name="Rectangle 4"/>
            <p:cNvSpPr/>
            <p:nvPr/>
          </p:nvSpPr>
          <p:spPr>
            <a:xfrm>
              <a:off x="0" y="6425625"/>
              <a:ext cx="9153525" cy="43237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525" y="6477000"/>
              <a:ext cx="9144000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Calibri Light" panose="020F0302020204030204" pitchFamily="34" charset="0"/>
                </a:rPr>
                <a:t>W E S T  V I R G I N I A    </a:t>
              </a:r>
              <a:r>
                <a:rPr lang="en-US" sz="16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D E P A R T M E N T  O F  R E V E N U E</a:t>
              </a:r>
            </a:p>
            <a:p>
              <a:pPr algn="ctr"/>
              <a:endParaRPr lang="en-US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7481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/>
              <a:t>Exported Taxes: A Contributing Factor </a:t>
            </a:r>
            <a:br>
              <a:rPr lang="en-US" sz="2200" dirty="0"/>
            </a:br>
            <a:r>
              <a:rPr lang="en-US" sz="2200" dirty="0"/>
              <a:t>Toward Lower Than Average Individual Tax Burden </a:t>
            </a:r>
            <a:r>
              <a:rPr lang="en-US" sz="2200" dirty="0" smtClean="0"/>
              <a:t>In WV &amp; Higher Government Service Demand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1800" dirty="0"/>
              <a:t>Estimated Tax Burdens By Income Level: Non-Elderly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1300" dirty="0"/>
              <a:t>Source: Institute on Taxation &amp; Economic Policy: </a:t>
            </a:r>
            <a:r>
              <a:rPr lang="en-US" sz="1300" i="1" dirty="0"/>
              <a:t>Who Pays? A Distributional Analysis of the Tax Systems in All 50 States </a:t>
            </a:r>
            <a:r>
              <a:rPr lang="en-US" sz="1300" dirty="0"/>
              <a:t>January 2015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326934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C010-30BB-41CA-8F8E-CE16857CC86B}" type="slidenum">
              <a:rPr lang="en-US" smtClean="0"/>
              <a:t>36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524001" y="6425625"/>
            <a:ext cx="9153525" cy="636150"/>
            <a:chOff x="0" y="6425625"/>
            <a:chExt cx="9153525" cy="636150"/>
          </a:xfrm>
        </p:grpSpPr>
        <p:sp>
          <p:nvSpPr>
            <p:cNvPr id="6" name="Rectangle 5"/>
            <p:cNvSpPr/>
            <p:nvPr/>
          </p:nvSpPr>
          <p:spPr>
            <a:xfrm>
              <a:off x="0" y="6425625"/>
              <a:ext cx="9153525" cy="43237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525" y="6477000"/>
              <a:ext cx="9144000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Calibri Light" panose="020F0302020204030204" pitchFamily="34" charset="0"/>
                </a:rPr>
                <a:t>W E S T  V I R G I N I A    </a:t>
              </a:r>
              <a:r>
                <a:rPr lang="en-US" sz="16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D E P A R T M E N T  O F  R E V E N U E</a:t>
              </a:r>
            </a:p>
            <a:p>
              <a:pPr algn="ctr"/>
              <a:endParaRPr lang="en-US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123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Exported Taxes: A Contributing Factor </a:t>
            </a:r>
            <a:br>
              <a:rPr lang="en-US" sz="2200" dirty="0"/>
            </a:br>
            <a:r>
              <a:rPr lang="en-US" sz="2200" dirty="0"/>
              <a:t>Toward </a:t>
            </a:r>
            <a:r>
              <a:rPr lang="en-US" sz="2200" dirty="0" smtClean="0"/>
              <a:t>Very Low Individual </a:t>
            </a:r>
            <a:r>
              <a:rPr lang="en-US" sz="2200" dirty="0"/>
              <a:t>Tax </a:t>
            </a:r>
            <a:r>
              <a:rPr lang="en-US" sz="2200" dirty="0" smtClean="0"/>
              <a:t>Burden in Alaska and Wyoming &amp; Higher Service Demand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1800" dirty="0"/>
              <a:t>Estimated Tax Burdens By Income Level: Non-Elderly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1300" dirty="0"/>
              <a:t>Source: Institute on Taxation &amp; Economic Policy: </a:t>
            </a:r>
            <a:r>
              <a:rPr lang="en-US" sz="1300" i="1" dirty="0"/>
              <a:t>Who Pays? A Distributional Analysis of the Tax Systems in All 50 States </a:t>
            </a:r>
            <a:r>
              <a:rPr lang="en-US" sz="1300" dirty="0"/>
              <a:t>January 2015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3984575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C010-30BB-41CA-8F8E-CE16857CC86B}" type="slidenum">
              <a:rPr lang="en-US" smtClean="0"/>
              <a:t>37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524001" y="6425625"/>
            <a:ext cx="9153525" cy="636150"/>
            <a:chOff x="0" y="6425625"/>
            <a:chExt cx="9153525" cy="636150"/>
          </a:xfrm>
        </p:grpSpPr>
        <p:sp>
          <p:nvSpPr>
            <p:cNvPr id="6" name="Rectangle 5"/>
            <p:cNvSpPr/>
            <p:nvPr/>
          </p:nvSpPr>
          <p:spPr>
            <a:xfrm>
              <a:off x="0" y="6425625"/>
              <a:ext cx="9153525" cy="43237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525" y="6477000"/>
              <a:ext cx="9144000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Calibri Light" panose="020F0302020204030204" pitchFamily="34" charset="0"/>
                </a:rPr>
                <a:t>W E S T  V I R G I N I A    </a:t>
              </a:r>
              <a:r>
                <a:rPr lang="en-US" sz="16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D E P A R T M E N T  O F  R E V E N U E</a:t>
              </a:r>
            </a:p>
            <a:p>
              <a:pPr algn="ctr"/>
              <a:endParaRPr lang="en-US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537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Higher Individual </a:t>
            </a:r>
            <a:r>
              <a:rPr lang="en-US" sz="2000" dirty="0"/>
              <a:t>Tax Burden </a:t>
            </a:r>
            <a:r>
              <a:rPr lang="en-US" sz="2000" dirty="0" smtClean="0"/>
              <a:t>For 50%+ of Population In Florida &amp; Texas &amp; Lower Service Demand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1800" dirty="0"/>
              <a:t>Estimated Tax Burdens By Income Level: Non-Elderly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1300" dirty="0"/>
              <a:t>Source: Institute on Taxation &amp; Economic Policy: </a:t>
            </a:r>
            <a:r>
              <a:rPr lang="en-US" sz="1300" i="1" dirty="0"/>
              <a:t>Who Pays? A Distributional Analysis of the Tax Systems in All 50 States </a:t>
            </a:r>
            <a:r>
              <a:rPr lang="en-US" sz="1300" dirty="0"/>
              <a:t>January 2015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8354453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C010-30BB-41CA-8F8E-CE16857CC86B}" type="slidenum">
              <a:rPr lang="en-US" smtClean="0"/>
              <a:t>38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524001" y="6425625"/>
            <a:ext cx="9153525" cy="636150"/>
            <a:chOff x="0" y="6425625"/>
            <a:chExt cx="9153525" cy="636150"/>
          </a:xfrm>
        </p:grpSpPr>
        <p:sp>
          <p:nvSpPr>
            <p:cNvPr id="6" name="Rectangle 5"/>
            <p:cNvSpPr/>
            <p:nvPr/>
          </p:nvSpPr>
          <p:spPr>
            <a:xfrm>
              <a:off x="0" y="6425625"/>
              <a:ext cx="9153525" cy="43237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525" y="6477000"/>
              <a:ext cx="9144000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Calibri Light" panose="020F0302020204030204" pitchFamily="34" charset="0"/>
                </a:rPr>
                <a:t>W E S T  V I R G I N I A    </a:t>
              </a:r>
              <a:r>
                <a:rPr lang="en-US" sz="16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D E P A R T M E N T  O F  R E V E N U E</a:t>
              </a:r>
            </a:p>
            <a:p>
              <a:pPr algn="ctr"/>
              <a:endParaRPr lang="en-US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72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Higher Individual </a:t>
            </a:r>
            <a:r>
              <a:rPr lang="en-US" sz="2200" dirty="0"/>
              <a:t>Tax Burden </a:t>
            </a:r>
            <a:r>
              <a:rPr lang="en-US" sz="2200" dirty="0" smtClean="0"/>
              <a:t>For 80%+ of Population In Arizona, Arkansas &amp; Georgia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1800" dirty="0"/>
              <a:t>Estimated Tax Burdens By Income Level: Non-Elderly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1300" dirty="0"/>
              <a:t>Source: Institute on Taxation &amp; Economic Policy: </a:t>
            </a:r>
            <a:r>
              <a:rPr lang="en-US" sz="1300" i="1" dirty="0"/>
              <a:t>Who Pays? A Distributional Analysis of the Tax Systems in All 50 States </a:t>
            </a:r>
            <a:r>
              <a:rPr lang="en-US" sz="1300" dirty="0"/>
              <a:t>January 2015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7305509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C010-30BB-41CA-8F8E-CE16857CC86B}" type="slidenum">
              <a:rPr lang="en-US" smtClean="0"/>
              <a:t>39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524001" y="6425625"/>
            <a:ext cx="9153525" cy="636150"/>
            <a:chOff x="0" y="6425625"/>
            <a:chExt cx="9153525" cy="636150"/>
          </a:xfrm>
        </p:grpSpPr>
        <p:sp>
          <p:nvSpPr>
            <p:cNvPr id="6" name="Rectangle 5"/>
            <p:cNvSpPr/>
            <p:nvPr/>
          </p:nvSpPr>
          <p:spPr>
            <a:xfrm>
              <a:off x="0" y="6425625"/>
              <a:ext cx="9153525" cy="43237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525" y="6477000"/>
              <a:ext cx="9144000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Calibri Light" panose="020F0302020204030204" pitchFamily="34" charset="0"/>
                </a:rPr>
                <a:t>W E S T  V I R G I N I A    </a:t>
              </a:r>
              <a:r>
                <a:rPr lang="en-US" sz="16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D E P A R T M E N T  O F  R E V E N U E</a:t>
              </a:r>
            </a:p>
            <a:p>
              <a:pPr algn="ctr"/>
              <a:endParaRPr lang="en-US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741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Some Notes Concerning Taxation/Government Spending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000" dirty="0">
                <a:solidFill>
                  <a:srgbClr val="FF0000"/>
                </a:solidFill>
              </a:rPr>
              <a:t>Tax = price paid for government goods and services</a:t>
            </a:r>
          </a:p>
          <a:p>
            <a:pPr lvl="1"/>
            <a:r>
              <a:rPr lang="en-US" sz="2600" dirty="0"/>
              <a:t>Higher price = less demand </a:t>
            </a:r>
            <a:r>
              <a:rPr lang="en-US" sz="2100" dirty="0"/>
              <a:t>(budget surplus)</a:t>
            </a:r>
          </a:p>
          <a:p>
            <a:pPr lvl="1"/>
            <a:r>
              <a:rPr lang="en-US" sz="2600" dirty="0"/>
              <a:t>Lower price = more demand</a:t>
            </a:r>
          </a:p>
          <a:p>
            <a:pPr lvl="2"/>
            <a:r>
              <a:rPr lang="en-US" sz="2200" dirty="0"/>
              <a:t>Federal deficit spending</a:t>
            </a:r>
          </a:p>
          <a:p>
            <a:pPr lvl="2"/>
            <a:r>
              <a:rPr lang="en-US" sz="2200" dirty="0"/>
              <a:t>Exporting of tax (e.g., Destination gaming, tourism, certain taxes)</a:t>
            </a:r>
          </a:p>
          <a:p>
            <a:r>
              <a:rPr lang="en-US" sz="3000" dirty="0"/>
              <a:t>All taxes are paid by individuals – economic incidence</a:t>
            </a:r>
          </a:p>
          <a:p>
            <a:r>
              <a:rPr lang="en-US" sz="3000" dirty="0"/>
              <a:t>Two principles of taxation</a:t>
            </a:r>
          </a:p>
          <a:p>
            <a:pPr lvl="1"/>
            <a:r>
              <a:rPr lang="en-US" sz="2600" dirty="0"/>
              <a:t>Ability to Pay (Federal Government)</a:t>
            </a:r>
          </a:p>
          <a:p>
            <a:pPr lvl="1"/>
            <a:r>
              <a:rPr lang="en-US" sz="2600" dirty="0"/>
              <a:t>Benefits (State and Local Governments)</a:t>
            </a:r>
          </a:p>
          <a:p>
            <a:r>
              <a:rPr lang="en-US" sz="3000" dirty="0"/>
              <a:t>Three broad categories of taxation</a:t>
            </a:r>
          </a:p>
          <a:p>
            <a:pPr lvl="1"/>
            <a:r>
              <a:rPr lang="en-US" sz="2600" dirty="0"/>
              <a:t>Property (Real estate taxes, ad valorem tax, franchise tax)</a:t>
            </a:r>
          </a:p>
          <a:p>
            <a:pPr lvl="1"/>
            <a:r>
              <a:rPr lang="en-US" sz="2600" dirty="0"/>
              <a:t>Consumption (General sales, gross receipt, excise)</a:t>
            </a:r>
          </a:p>
          <a:p>
            <a:pPr lvl="1"/>
            <a:r>
              <a:rPr lang="en-US" sz="2600" dirty="0"/>
              <a:t>Income (personal income, profits, wages, dividends)</a:t>
            </a:r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508614" y="6448381"/>
            <a:ext cx="9153525" cy="636150"/>
            <a:chOff x="0" y="6425625"/>
            <a:chExt cx="9153525" cy="636150"/>
          </a:xfrm>
        </p:grpSpPr>
        <p:sp>
          <p:nvSpPr>
            <p:cNvPr id="5" name="Rectangle 4"/>
            <p:cNvSpPr/>
            <p:nvPr/>
          </p:nvSpPr>
          <p:spPr>
            <a:xfrm>
              <a:off x="0" y="6425625"/>
              <a:ext cx="9153525" cy="43237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525" y="6477000"/>
              <a:ext cx="9144000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Calibri Light" panose="020F0302020204030204" pitchFamily="34" charset="0"/>
                </a:rPr>
                <a:t>W E S T  V I R G I N I A    </a:t>
              </a:r>
              <a:r>
                <a:rPr lang="en-US" sz="16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D E P A R T M E N T  O F  R E V E N U E</a:t>
              </a:r>
            </a:p>
            <a:p>
              <a:pPr algn="ctr"/>
              <a:endParaRPr lang="en-US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953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0" y="3352800"/>
            <a:ext cx="9144000" cy="3505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1" y="4419600"/>
            <a:ext cx="914399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Calibri Light" panose="020F0302020204030204" pitchFamily="34" charset="0"/>
              </a:rPr>
              <a:t>Questions?</a:t>
            </a:r>
          </a:p>
          <a:p>
            <a:pPr algn="ctr"/>
            <a:endParaRPr lang="en-US" sz="2800" dirty="0">
              <a:latin typeface="Calibri Light" panose="020F030202020403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362200" y="990600"/>
            <a:ext cx="8001934" cy="1842700"/>
            <a:chOff x="1065866" y="2209800"/>
            <a:chExt cx="8001934" cy="1842700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10400" y="2209800"/>
              <a:ext cx="1215761" cy="1207388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1065866" y="2713672"/>
              <a:ext cx="8001934" cy="1338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Calibri Light" panose="020F0302020204030204" pitchFamily="34" charset="0"/>
                </a:rPr>
                <a:t>W   E   S   T      V   I   R   G   I   N   I   A </a:t>
              </a:r>
            </a:p>
            <a:p>
              <a:r>
                <a:rPr lang="en-US" sz="4900" b="1" dirty="0">
                  <a:latin typeface="Calibri" panose="020F0502020204030204" pitchFamily="34" charset="0"/>
                </a:rPr>
                <a:t>DEPARTMENT OF REVENUE</a:t>
              </a:r>
            </a:p>
          </p:txBody>
        </p:sp>
      </p:grp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19238" y="6477000"/>
            <a:ext cx="9148763" cy="381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1800" dirty="0">
                <a:solidFill>
                  <a:schemeClr val="bg1"/>
                </a:solidFill>
              </a:rPr>
              <a:t>Mark B. Muchow | Deputy Secretary of Revenue | 304-558-8730 | Mark.B.Muchow@wv.gov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C010-30BB-41CA-8F8E-CE16857CC86B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61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7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1" y="1"/>
            <a:ext cx="7924800" cy="6300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1508614" y="6324597"/>
            <a:ext cx="9153525" cy="646146"/>
            <a:chOff x="0" y="6425625"/>
            <a:chExt cx="9153525" cy="540899"/>
          </a:xfrm>
        </p:grpSpPr>
        <p:sp>
          <p:nvSpPr>
            <p:cNvPr id="4" name="Rectangle 3"/>
            <p:cNvSpPr/>
            <p:nvPr/>
          </p:nvSpPr>
          <p:spPr>
            <a:xfrm>
              <a:off x="0" y="6425625"/>
              <a:ext cx="9153525" cy="43237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9525" y="6477000"/>
              <a:ext cx="9144000" cy="4895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Calibri Light" panose="020F0302020204030204" pitchFamily="34" charset="0"/>
                </a:rPr>
                <a:t>W E S T  V I R G I N I A    </a:t>
              </a:r>
              <a:r>
                <a:rPr lang="en-US" sz="16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D E P A R T M E N T  O F  R E V E N U E</a:t>
              </a:r>
            </a:p>
            <a:p>
              <a:pPr algn="ctr"/>
              <a:endParaRPr lang="en-US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225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800" dirty="0" smtClean="0"/>
              <a:t>Federal Funds Account for Roughly One-Third of State Revenues/Expenditures</a:t>
            </a:r>
            <a:br>
              <a:rPr lang="en-US" sz="2800" dirty="0" smtClean="0"/>
            </a:br>
            <a:r>
              <a:rPr lang="en-US" sz="2000" dirty="0" smtClean="0"/>
              <a:t>Funding Ratio Varied From Low of 19.0% in North Dakota to High of 49.2% in Mississippi in FY 2013</a:t>
            </a:r>
            <a:br>
              <a:rPr lang="en-US" sz="2000" dirty="0" smtClean="0"/>
            </a:br>
            <a:r>
              <a:rPr lang="en-US" sz="2000" dirty="0" smtClean="0"/>
              <a:t>West Virginia ranked 16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highest at 34.1%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400" dirty="0" smtClean="0"/>
              <a:t>Allocation of $4 Billion for WV By Major Function in FY 2013</a:t>
            </a:r>
          </a:p>
          <a:p>
            <a:pPr marL="0" indent="0">
              <a:buNone/>
            </a:pPr>
            <a:r>
              <a:rPr lang="en-US" sz="2000" b="1" u="sng" dirty="0" smtClean="0"/>
              <a:t>Major Areas with $50 Million or More</a:t>
            </a:r>
          </a:p>
          <a:p>
            <a:r>
              <a:rPr lang="en-US" sz="2000" dirty="0" smtClean="0"/>
              <a:t>Health &amp; Human Services:	$2.670 Billion (Medicaid - $2.289 Billion)</a:t>
            </a:r>
          </a:p>
          <a:p>
            <a:r>
              <a:rPr lang="en-US" sz="2000" dirty="0" smtClean="0"/>
              <a:t>Transportation:			$0.462 Billion (Highway Aid -$0.435 Billion)</a:t>
            </a:r>
          </a:p>
          <a:p>
            <a:r>
              <a:rPr lang="en-US" sz="2000" dirty="0" smtClean="0"/>
              <a:t>Education:			$0.347 Billion</a:t>
            </a:r>
          </a:p>
          <a:p>
            <a:r>
              <a:rPr lang="en-US" sz="2000" dirty="0" smtClean="0"/>
              <a:t>Environmental Protection:	$0.100 Billion</a:t>
            </a:r>
          </a:p>
          <a:p>
            <a:r>
              <a:rPr lang="en-US" sz="2000" dirty="0" smtClean="0"/>
              <a:t>Military Affairs &amp; Public Safety:	$0.098 Billion</a:t>
            </a:r>
          </a:p>
          <a:p>
            <a:r>
              <a:rPr lang="en-US" sz="2000" dirty="0" smtClean="0"/>
              <a:t>Commerce:			$0.075 Billion</a:t>
            </a:r>
          </a:p>
          <a:p>
            <a:r>
              <a:rPr lang="en-US" sz="2000" dirty="0" smtClean="0"/>
              <a:t>Education &amp; Arts:		$0.075 Billion</a:t>
            </a:r>
          </a:p>
          <a:p>
            <a:r>
              <a:rPr lang="en-US" sz="2000" dirty="0" smtClean="0"/>
              <a:t>Executive:			$0.054 Billion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sz="2000" dirty="0" smtClean="0"/>
              <a:t>Federal Funds have restricted uses </a:t>
            </a:r>
            <a:endParaRPr lang="en-US" sz="2000" dirty="0"/>
          </a:p>
        </p:txBody>
      </p:sp>
      <p:grpSp>
        <p:nvGrpSpPr>
          <p:cNvPr id="4" name="Group 3"/>
          <p:cNvGrpSpPr/>
          <p:nvPr/>
        </p:nvGrpSpPr>
        <p:grpSpPr>
          <a:xfrm>
            <a:off x="1508614" y="6324597"/>
            <a:ext cx="9153525" cy="646146"/>
            <a:chOff x="0" y="6425625"/>
            <a:chExt cx="9153525" cy="540899"/>
          </a:xfrm>
        </p:grpSpPr>
        <p:sp>
          <p:nvSpPr>
            <p:cNvPr id="7" name="Rectangle 6"/>
            <p:cNvSpPr/>
            <p:nvPr/>
          </p:nvSpPr>
          <p:spPr>
            <a:xfrm>
              <a:off x="0" y="6425625"/>
              <a:ext cx="9153525" cy="43237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525" y="6477000"/>
              <a:ext cx="9144000" cy="4895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Calibri Light" panose="020F0302020204030204" pitchFamily="34" charset="0"/>
                </a:rPr>
                <a:t>W E S T  V I R G I N I A    </a:t>
              </a:r>
              <a:r>
                <a:rPr lang="en-US" sz="16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D E P A R T M E N T  O F  R E V E N U E</a:t>
              </a:r>
            </a:p>
            <a:p>
              <a:pPr algn="ctr"/>
              <a:endParaRPr lang="en-US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529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C010-30BB-41CA-8F8E-CE16857CC86B}" type="slidenum">
              <a:rPr lang="en-US" smtClean="0"/>
              <a:t>7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036" y="89196"/>
            <a:ext cx="10367682" cy="6267154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1524001" y="6425625"/>
            <a:ext cx="9153525" cy="636150"/>
            <a:chOff x="0" y="6425625"/>
            <a:chExt cx="9153525" cy="636150"/>
          </a:xfrm>
        </p:grpSpPr>
        <p:sp>
          <p:nvSpPr>
            <p:cNvPr id="5" name="Rectangle 4"/>
            <p:cNvSpPr/>
            <p:nvPr/>
          </p:nvSpPr>
          <p:spPr>
            <a:xfrm>
              <a:off x="0" y="6425625"/>
              <a:ext cx="9153525" cy="43237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525" y="6477000"/>
              <a:ext cx="9144000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Calibri Light" panose="020F0302020204030204" pitchFamily="34" charset="0"/>
                </a:rPr>
                <a:t>W E S T  V I R G I N I A    </a:t>
              </a:r>
              <a:r>
                <a:rPr lang="en-US" sz="16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D E P A R T M E N T  O F  R E V E N U E</a:t>
              </a:r>
            </a:p>
            <a:p>
              <a:pPr algn="ctr"/>
              <a:endParaRPr lang="en-US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681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821" y="139848"/>
            <a:ext cx="10789920" cy="6196406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1524001" y="6425625"/>
            <a:ext cx="9153525" cy="636150"/>
            <a:chOff x="0" y="6425625"/>
            <a:chExt cx="9153525" cy="636150"/>
          </a:xfrm>
        </p:grpSpPr>
        <p:sp>
          <p:nvSpPr>
            <p:cNvPr id="5" name="Rectangle 4"/>
            <p:cNvSpPr/>
            <p:nvPr/>
          </p:nvSpPr>
          <p:spPr>
            <a:xfrm>
              <a:off x="0" y="6425625"/>
              <a:ext cx="9153525" cy="43237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525" y="6477000"/>
              <a:ext cx="9144000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Calibri Light" panose="020F0302020204030204" pitchFamily="34" charset="0"/>
                </a:rPr>
                <a:t>W E S T  V I R G I N I A    </a:t>
              </a:r>
              <a:r>
                <a:rPr lang="en-US" sz="16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D E P A R T M E N T  O F  R E V E N U E</a:t>
              </a:r>
            </a:p>
            <a:p>
              <a:pPr algn="ctr"/>
              <a:endParaRPr lang="en-US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0479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005" y="236667"/>
            <a:ext cx="10391887" cy="6062159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1524001" y="6425625"/>
            <a:ext cx="9153525" cy="636150"/>
            <a:chOff x="0" y="6425625"/>
            <a:chExt cx="9153525" cy="636150"/>
          </a:xfrm>
        </p:grpSpPr>
        <p:sp>
          <p:nvSpPr>
            <p:cNvPr id="4" name="Rectangle 3"/>
            <p:cNvSpPr/>
            <p:nvPr/>
          </p:nvSpPr>
          <p:spPr>
            <a:xfrm>
              <a:off x="0" y="6425625"/>
              <a:ext cx="9153525" cy="43237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9525" y="6477000"/>
              <a:ext cx="9144000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Calibri Light" panose="020F0302020204030204" pitchFamily="34" charset="0"/>
                </a:rPr>
                <a:t>W E S T  V I R G I N I A    </a:t>
              </a:r>
              <a:r>
                <a:rPr lang="en-US" sz="16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D E P A R T M E N T  O F  R E V E N U E</a:t>
              </a:r>
            </a:p>
            <a:p>
              <a:pPr algn="ctr"/>
              <a:endParaRPr lang="en-US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0962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F4DC55769A9E4B8EE9089265137D32" ma:contentTypeVersion="6" ma:contentTypeDescription="Create a new document." ma:contentTypeScope="" ma:versionID="01a07512654f52c13964274720b73a1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9f8a7ee62ec5a0ae4d6004028b8cf6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 ma:readOnly="fals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91BE495-C60A-419B-9E2A-0F9EC50431E9}"/>
</file>

<file path=customXml/itemProps2.xml><?xml version="1.0" encoding="utf-8"?>
<ds:datastoreItem xmlns:ds="http://schemas.openxmlformats.org/officeDocument/2006/customXml" ds:itemID="{D144962B-F354-4423-AE8C-CF9E3B7D03A6}"/>
</file>

<file path=customXml/itemProps3.xml><?xml version="1.0" encoding="utf-8"?>
<ds:datastoreItem xmlns:ds="http://schemas.openxmlformats.org/officeDocument/2006/customXml" ds:itemID="{E378C9EA-2DEA-4B93-B92B-0BB42B758648}"/>
</file>

<file path=docProps/app.xml><?xml version="1.0" encoding="utf-8"?>
<Properties xmlns="http://schemas.openxmlformats.org/officeDocument/2006/extended-properties" xmlns:vt="http://schemas.openxmlformats.org/officeDocument/2006/docPropsVTypes">
  <TotalTime>1188</TotalTime>
  <Words>3860</Words>
  <Application>Microsoft Office PowerPoint</Application>
  <PresentationFormat>Widescreen</PresentationFormat>
  <Paragraphs>1164</Paragraphs>
  <Slides>40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Arial</vt:lpstr>
      <vt:lpstr>Calibri</vt:lpstr>
      <vt:lpstr>Calibri Light</vt:lpstr>
      <vt:lpstr>Office Theme</vt:lpstr>
      <vt:lpstr>State &amp; Local Government Finance Comparing the  50 States  Fiscal Year 2013</vt:lpstr>
      <vt:lpstr>Introduction to Comparative State and Local Government Finance 50+ Independent Laboratories of Government </vt:lpstr>
      <vt:lpstr>State and Local Government Direct General Expenditures 2013 Source: U.S. Census Bureau</vt:lpstr>
      <vt:lpstr>Some Notes Concerning Taxation/Government Spending</vt:lpstr>
      <vt:lpstr>PowerPoint Presentation</vt:lpstr>
      <vt:lpstr>Federal Funds Account for Roughly One-Third of State Revenues/Expenditures Funding Ratio Varied From Low of 19.0% in North Dakota to High of 49.2% in Mississippi in FY 2013 West Virginia ranked 16th highest at 34.1%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 Capita State &amp; Local Government Expenditures  Compared With Per Capita Income in FY2013</vt:lpstr>
      <vt:lpstr>Per Capita State Government Expenditures  Compared with Per Capita Local Government Expenditures in FY 2013</vt:lpstr>
      <vt:lpstr>Elementary &amp; Secondary Education Expenditures WV Ranks 13th Highest in Per Capita Support from State Government WV ranks 37th Highest in Per Capita Support from Local Revenue Sources</vt:lpstr>
      <vt:lpstr>Per Capita Spending on Education in FY2013 Excludes Federal Funding – Includes K-12, Higher Education &amp; Other Education</vt:lpstr>
      <vt:lpstr>Per Capita Spending on Higher Education in FY 2013 WV Ranked 10th Highest in State Support (0% Support from Local Governments in WV)</vt:lpstr>
      <vt:lpstr>West Virginia Ranks 2nd Highest in Per Capita Other Education Spending: What is Other Education?</vt:lpstr>
      <vt:lpstr>Social Services &amp; Income Maintenance Expenditures</vt:lpstr>
      <vt:lpstr>Per Capita  Public Welfare Expenditures in FY 2013 Most Public Welfare Expenditures go to Vendors Who Provide Services (e.g., Hospitals)</vt:lpstr>
      <vt:lpstr>Per Capita Public Hospital Expenditures in FY 2013</vt:lpstr>
      <vt:lpstr>State &amp; Local Health Expenditures in FY 2013 WV Ranked 25th Highest in State Support &amp; 42nd Highest in Local Government Support</vt:lpstr>
      <vt:lpstr>Transportation Expenditures West Virginia Ranked 8th Highest in State Expenditures &amp; Last in Local Expenditures</vt:lpstr>
      <vt:lpstr>Per Capita S &amp; L Highway Expenditures in FY 2013 WV Ranked 8th Highest in State Support (50th in Support from Local Governments)</vt:lpstr>
      <vt:lpstr>Public Safety Expenditures West Virginia Ranked 46th Highest in State &amp; Local Expenditures 12th Highest in State Expenditures &amp; Last in Local Expenditures</vt:lpstr>
      <vt:lpstr>Per Capita S &amp; L Public Safety Expenditures in FY 2013 WV Ranked 12th Highest in State Support (50th in Support from Local Governments)</vt:lpstr>
      <vt:lpstr>Per Capita S &amp; L Police Expenditures in FY 2013 WV Ranked 26th Highest in State Support (47th in Support from Local Governments)</vt:lpstr>
      <vt:lpstr>Per Capita S &amp; L Corrections Expenditures in FY 2013 WV Ranked 17th Highest in State Support (43rd in Support from Local Governments)</vt:lpstr>
      <vt:lpstr>Environment and Housing Expenditures West Virginia Ranked 41st Highest in State &amp; Local Expenditures Nationally 82% Expenditures by Local Governments; only 66% in WV</vt:lpstr>
      <vt:lpstr>Per Capita S&amp;L Natural Resources and Parks Expenditures in FY 2013</vt:lpstr>
      <vt:lpstr>West Virginia Ranked 46th Highest in Per Capita State and Local Expenditures on Housing &amp; Community Development</vt:lpstr>
      <vt:lpstr>Government Administration Expenditures West Virginia Ranked 15th Highest in State &amp; Local Expenditures</vt:lpstr>
      <vt:lpstr>Per Capita State &amp; Local Government Administration Expenditures</vt:lpstr>
      <vt:lpstr>Other Not Otherwise Classified Government Expenditures West Virginia Generally Ranks Below Average in Spending in These Categories</vt:lpstr>
      <vt:lpstr>Tax Incidence is Price of Government Services  Higher Price (Tax as share of income = Less Government Service Demand) Lower Price (Tax as share of income = More Government Service Demand)   Economic Tax Incidence does not equal total tax burden, but share of burden imposed on residents </vt:lpstr>
      <vt:lpstr>Exported Taxes: A Contributing Factor  Toward Lower Than Average Individual Tax Burden In WV &amp; Higher Government Service Demand Estimated Tax Burdens By Income Level: Non-Elderly Source: Institute on Taxation &amp; Economic Policy: Who Pays? A Distributional Analysis of the Tax Systems in All 50 States January 2015</vt:lpstr>
      <vt:lpstr>Exported Taxes: A Contributing Factor  Toward Very Low Individual Tax Burden in Alaska and Wyoming &amp; Higher Service Demand Estimated Tax Burdens By Income Level: Non-Elderly Source: Institute on Taxation &amp; Economic Policy: Who Pays? A Distributional Analysis of the Tax Systems in All 50 States January 2015</vt:lpstr>
      <vt:lpstr>Higher Individual Tax Burden For 50%+ of Population In Florida &amp; Texas &amp; Lower Service Demand Estimated Tax Burdens By Income Level: Non-Elderly Source: Institute on Taxation &amp; Economic Policy: Who Pays? A Distributional Analysis of the Tax Systems in All 50 States January 2015</vt:lpstr>
      <vt:lpstr>Higher Individual Tax Burden For 80%+ of Population In Arizona, Arkansas &amp; Georgia Estimated Tax Burdens By Income Level: Non-Elderly Source: Institute on Taxation &amp; Economic Policy: Who Pays? A Distributional Analysis of the Tax Systems in All 50 States January 2015</vt:lpstr>
      <vt:lpstr>PowerPoint Presentation</vt:lpstr>
    </vt:vector>
  </TitlesOfParts>
  <Company>WVOT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&amp; Local Government Finance</dc:title>
  <dc:creator>Muchow, Mark B</dc:creator>
  <cp:lastModifiedBy>Muchow, Mark B</cp:lastModifiedBy>
  <cp:revision>60</cp:revision>
  <cp:lastPrinted>2016-12-05T21:23:46Z</cp:lastPrinted>
  <dcterms:created xsi:type="dcterms:W3CDTF">2016-05-12T19:21:27Z</dcterms:created>
  <dcterms:modified xsi:type="dcterms:W3CDTF">2016-12-09T20:04:32Z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0x0101007CF4DC55769A9E4B8EE9089265137D32</vt:lpwstr>
  </property>
</Properties>
</file>